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useoModerno ExtraBold"/>
      <p:bold r:id="rId32"/>
      <p:boldItalic r:id="rId33"/>
    </p:embeddedFont>
    <p:embeddedFont>
      <p:font typeface="Roboto"/>
      <p:regular r:id="rId34"/>
      <p:bold r:id="rId35"/>
      <p:italic r:id="rId36"/>
      <p:boldItalic r:id="rId37"/>
    </p:embeddedFont>
    <p:embeddedFont>
      <p:font typeface="Maven Pro SemiBold"/>
      <p:regular r:id="rId38"/>
      <p:bold r:id="rId39"/>
    </p:embeddedFont>
    <p:embeddedFont>
      <p:font typeface="MuseoModerno"/>
      <p:regular r:id="rId40"/>
      <p:bold r:id="rId41"/>
      <p:italic r:id="rId42"/>
      <p:boldItalic r:id="rId43"/>
    </p:embeddedFont>
    <p:embeddedFont>
      <p:font typeface="Maven Pro"/>
      <p:regular r:id="rId44"/>
      <p:bold r:id="rId45"/>
    </p:embeddedFont>
    <p:embeddedFont>
      <p:font typeface="Maven Pro ExtraBold"/>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2380C8-4E72-46AA-B231-304A19859A7A}">
  <a:tblStyle styleId="{0D2380C8-4E72-46AA-B231-304A19859A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useoModerno-regular.fntdata"/><Relationship Id="rId20" Type="http://schemas.openxmlformats.org/officeDocument/2006/relationships/slide" Target="slides/slide15.xml"/><Relationship Id="rId42" Type="http://schemas.openxmlformats.org/officeDocument/2006/relationships/font" Target="fonts/MuseoModerno-italic.fntdata"/><Relationship Id="rId41" Type="http://schemas.openxmlformats.org/officeDocument/2006/relationships/font" Target="fonts/MuseoModerno-bold.fntdata"/><Relationship Id="rId22" Type="http://schemas.openxmlformats.org/officeDocument/2006/relationships/slide" Target="slides/slide17.xml"/><Relationship Id="rId44" Type="http://schemas.openxmlformats.org/officeDocument/2006/relationships/font" Target="fonts/MavenPro-regular.fntdata"/><Relationship Id="rId21" Type="http://schemas.openxmlformats.org/officeDocument/2006/relationships/slide" Target="slides/slide16.xml"/><Relationship Id="rId43" Type="http://schemas.openxmlformats.org/officeDocument/2006/relationships/font" Target="fonts/MuseoModerno-boldItalic.fntdata"/><Relationship Id="rId24" Type="http://schemas.openxmlformats.org/officeDocument/2006/relationships/slide" Target="slides/slide19.xml"/><Relationship Id="rId46" Type="http://schemas.openxmlformats.org/officeDocument/2006/relationships/font" Target="fonts/MavenProExtraBold-bold.fntdata"/><Relationship Id="rId23" Type="http://schemas.openxmlformats.org/officeDocument/2006/relationships/slide" Target="slides/slide18.xml"/><Relationship Id="rId45"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useoModernoExtraBold-boldItalic.fntdata"/><Relationship Id="rId10" Type="http://schemas.openxmlformats.org/officeDocument/2006/relationships/slide" Target="slides/slide5.xml"/><Relationship Id="rId32" Type="http://schemas.openxmlformats.org/officeDocument/2006/relationships/font" Target="fonts/MuseoModernoExtraBold-bold.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MavenProSemiBold-bold.fntdata"/><Relationship Id="rId16" Type="http://schemas.openxmlformats.org/officeDocument/2006/relationships/slide" Target="slides/slide11.xml"/><Relationship Id="rId38" Type="http://schemas.openxmlformats.org/officeDocument/2006/relationships/font" Target="fonts/MavenProSemiBo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guys, welcome to the presentation of DreamFusion text-to-3D using 2D Diffusion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38ab56d7e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38ab56d7e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d89870d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d89870d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74151"/>
                </a:solidFill>
                <a:latin typeface="Roboto"/>
                <a:ea typeface="Roboto"/>
                <a:cs typeface="Roboto"/>
                <a:sym typeface="Roboto"/>
              </a:rPr>
              <a:t>Then I will show our work on reproducing part. We explored the demo trials, coherence reproduction, and ablation test reproduction, aiming to identify the strengths and weaknesses of the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1d89870d0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1d89870d0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74151"/>
                </a:solidFill>
                <a:latin typeface="Roboto"/>
                <a:ea typeface="Roboto"/>
                <a:cs typeface="Roboto"/>
                <a:sym typeface="Roboto"/>
              </a:rPr>
              <a:t>In demo trials, we investigated the capability of third-party reproduction and leveraged the complexity of the prompts to examine the boundary. We considered four cases: (i) Complex species names like rex rabbit, which only have one ear (ii) Objects with additional descriptors, (iii) Multiple objects, and (iv) Positional indications. Our demo trials results highlighted both the correctness and completeness of the model's output.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1d89870d0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1d89870d0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74151"/>
                </a:solidFill>
                <a:latin typeface="Roboto"/>
                <a:ea typeface="Roboto"/>
                <a:cs typeface="Roboto"/>
                <a:sym typeface="Roboto"/>
              </a:rPr>
              <a:t>We also reproduce the coherence of 3D generation and verify the claims made in the original paper. By feeding the model with the same prompts and measuring R-Precision, we assessed the gap in performance between different models. These prompts were taken from the original paper, and we used both first priority and backup prompts for our coherence reproduction tests. The results for Stable DreamFusion has a better performance on Geometric. As for Color, </a:t>
            </a:r>
            <a:r>
              <a:rPr lang="en" sz="1050">
                <a:solidFill>
                  <a:srgbClr val="374151"/>
                </a:solidFill>
                <a:latin typeface="Roboto"/>
                <a:ea typeface="Roboto"/>
                <a:cs typeface="Roboto"/>
                <a:sym typeface="Roboto"/>
              </a:rPr>
              <a:t>because</a:t>
            </a:r>
            <a:r>
              <a:rPr lang="en" sz="1050">
                <a:solidFill>
                  <a:srgbClr val="374151"/>
                </a:solidFill>
                <a:latin typeface="Roboto"/>
                <a:ea typeface="Roboto"/>
                <a:cs typeface="Roboto"/>
                <a:sym typeface="Roboto"/>
              </a:rPr>
              <a:t> we only run 10,000 </a:t>
            </a:r>
            <a:r>
              <a:rPr lang="en" sz="1050">
                <a:solidFill>
                  <a:srgbClr val="374151"/>
                </a:solidFill>
                <a:latin typeface="Roboto"/>
                <a:ea typeface="Roboto"/>
                <a:cs typeface="Roboto"/>
                <a:sym typeface="Roboto"/>
              </a:rPr>
              <a:t>iteration</a:t>
            </a:r>
            <a:r>
              <a:rPr lang="en" sz="1050">
                <a:solidFill>
                  <a:srgbClr val="374151"/>
                </a:solidFill>
                <a:latin typeface="Roboto"/>
                <a:ea typeface="Roboto"/>
                <a:cs typeface="Roboto"/>
                <a:sym typeface="Roboto"/>
              </a:rPr>
              <a:t> with 1 hours on GPU A3070 with 100 </a:t>
            </a:r>
            <a:r>
              <a:rPr lang="en" sz="1050">
                <a:solidFill>
                  <a:srgbClr val="374151"/>
                </a:solidFill>
                <a:latin typeface="Roboto"/>
                <a:ea typeface="Roboto"/>
                <a:cs typeface="Roboto"/>
                <a:sym typeface="Roboto"/>
              </a:rPr>
              <a:t>epochs</a:t>
            </a:r>
            <a:r>
              <a:rPr lang="en" sz="1050">
                <a:solidFill>
                  <a:srgbClr val="374151"/>
                </a:solidFill>
                <a:latin typeface="Roboto"/>
                <a:ea typeface="Roboto"/>
                <a:cs typeface="Roboto"/>
                <a:sym typeface="Roboto"/>
              </a:rPr>
              <a:t>, the result only</a:t>
            </a:r>
            <a:r>
              <a:rPr lang="en" sz="1050">
                <a:solidFill>
                  <a:srgbClr val="374151"/>
                </a:solidFill>
                <a:latin typeface="Roboto"/>
                <a:ea typeface="Roboto"/>
                <a:cs typeface="Roboto"/>
                <a:sym typeface="Roboto"/>
              </a:rPr>
              <a:t> reach 50%~60% compared with other methods </a:t>
            </a:r>
            <a:r>
              <a:rPr lang="en" sz="1050">
                <a:solidFill>
                  <a:srgbClr val="374151"/>
                </a:solidFill>
                <a:latin typeface="Roboto"/>
                <a:ea typeface="Roboto"/>
                <a:cs typeface="Roboto"/>
                <a:sym typeface="Roboto"/>
              </a:rPr>
              <a:t>. With longer epoch and higher computation power, it can </a:t>
            </a:r>
            <a:r>
              <a:rPr lang="en" sz="1050">
                <a:solidFill>
                  <a:srgbClr val="374151"/>
                </a:solidFill>
                <a:latin typeface="Roboto"/>
                <a:ea typeface="Roboto"/>
                <a:cs typeface="Roboto"/>
                <a:sym typeface="Roboto"/>
              </a:rPr>
              <a:t>perform</a:t>
            </a:r>
            <a:r>
              <a:rPr lang="en" sz="1050">
                <a:solidFill>
                  <a:srgbClr val="374151"/>
                </a:solidFill>
                <a:latin typeface="Roboto"/>
                <a:ea typeface="Roboto"/>
                <a:cs typeface="Roboto"/>
                <a:sym typeface="Roboto"/>
              </a:rPr>
              <a:t> better.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1d89870d0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1d89870d0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Our analysis of the demo trials highlighted several issues, such as missing details, texture, and single-object focus. We proposed improving the prompts, using an AI model to complete short prompts, and applying DMTet to finetune the results in the code realization.</a:t>
            </a:r>
            <a:r>
              <a:rPr lang="en" sz="1050">
                <a:solidFill>
                  <a:srgbClr val="374151"/>
                </a:solidFill>
                <a:latin typeface="Roboto"/>
                <a:ea typeface="Roboto"/>
                <a:cs typeface="Roboto"/>
                <a:sym typeface="Roboto"/>
              </a:rPr>
              <a:t> </a:t>
            </a:r>
            <a:r>
              <a:rPr lang="en" sz="1200">
                <a:solidFill>
                  <a:srgbClr val="374151"/>
                </a:solidFill>
                <a:latin typeface="Roboto"/>
                <a:ea typeface="Roboto"/>
                <a:cs typeface="Roboto"/>
                <a:sym typeface="Roboto"/>
              </a:rPr>
              <a:t>Here is an example after applying DMTet finetuning.</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1d89870d0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1d89870d0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74151"/>
                </a:solidFill>
                <a:latin typeface="Roboto"/>
                <a:ea typeface="Roboto"/>
                <a:cs typeface="Roboto"/>
                <a:sym typeface="Roboto"/>
              </a:rPr>
              <a:t>Our goal to reproduce the ablation study is to examine the effects of four components on third-party reproduction: (i) ViewAug, (ii) ViewDep, (iii) Lighting, and (iv) Textureless like the original paper. We used a base prompt and added each component to observe the performance. And as the paper </a:t>
            </a:r>
            <a:r>
              <a:rPr lang="en" sz="1050">
                <a:solidFill>
                  <a:srgbClr val="374151"/>
                </a:solidFill>
                <a:latin typeface="Roboto"/>
                <a:ea typeface="Roboto"/>
                <a:cs typeface="Roboto"/>
                <a:sym typeface="Roboto"/>
              </a:rPr>
              <a:t>described</a:t>
            </a:r>
            <a:r>
              <a:rPr lang="en" sz="1050">
                <a:solidFill>
                  <a:srgbClr val="374151"/>
                </a:solidFill>
                <a:latin typeface="Roboto"/>
                <a:ea typeface="Roboto"/>
                <a:cs typeface="Roboto"/>
                <a:sym typeface="Roboto"/>
              </a:rPr>
              <a:t>, view-dependent prompt, with lighting and rendering without color do help improve the generation quality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d89870d0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d89870d0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n">
                <a:solidFill>
                  <a:srgbClr val="374151"/>
                </a:solidFill>
                <a:latin typeface="Roboto"/>
                <a:ea typeface="Roboto"/>
                <a:cs typeface="Roboto"/>
                <a:sym typeface="Roboto"/>
              </a:rPr>
              <a:t>However, we also encontered the 'CUDA_OUT_OF_MEMORY' error when feeding long text prompts in this part, indicating resource constraints for non-giant companies. Besides, it needs about 2 and a half hours to get one 3D model which is not convenient as well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38ab56d7e8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38ab56d7e8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Ok, Next I will introduce the improvement part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8ab56d7e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8ab56d7e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Firstly, let's look into the limitations of dream fusion.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biggest challenge we observe is that dream fusion can only produce a single object. It is quite limited considering the increased demand for AI-generated content. It is better for us to investigate whether there are means to unleash the potential of this text-to-3D tool.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Also, another constraint we met is that the generation will cause a large GPU resource Occupation. When we attempted to run a task with a more complex conditioning, it will collapse with the error of GPU out of memory. As we all know, GPUs nowadays are still scarce resources, this drawback will prevent the possibility of small-size companies or individuals from using this tool.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Moreover, the current process is that the program recognizes one key object stated in the prompt and tries to fulfill the descriptions. It will cause the attention to focus on a narrow scope and ignore a large amount of information in the prompt.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1d6efa949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1d6efa949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Therefore, we propose our new pipeline. We have 3 stages: Keyword extraction, relationship mapping, and 3D mesh editing. The advantage of our pipeline is that we utilize the concept of divide-and-conquer to break down the task. While more information is processed, the GPU occupation problem can also be relieved.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5ec259bc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5ec259bc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presentation will be </a:t>
            </a:r>
            <a:r>
              <a:rPr lang="en"/>
              <a:t>separated</a:t>
            </a:r>
            <a:r>
              <a:rPr lang="en"/>
              <a:t> into 3 main sections, the Introduction Part, the Reproduction and Analysis Part and the Improvement Part. We are also welcomed for any questions regarding our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1d6efa949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1d6efa949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 of all, we have a preprocessing for the prompt. Since the prompt may contain a large amount of information, instead of simply feeding the prompt into the program, we first extract keywords. For example, in our sample prompt “Dog is on the left-hand side of the rabbit”, 2 kinds of keywords will be separated - Objects such as dog as rabbit and relationships such as the positional terms. We have investigated 3 candidate models - Bert, XLNet, and vlt5. And after several trials, we suggest using vlt5 since it can handle the short prompt compared to the counterparties. Actually, our code incorporates all 3 models and allows the users to choose the one they want. After the extraction, we will feed the objects into the stable dream fusion to generate the objects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1d6efa9493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1d6efa9493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Step 2 will be relationship mapping. Our initial and ideal method is to use a Graph neural network since GNN allows more complicated relationship mapping formed. However, our team currently is not able to implement that due to the time limit.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1d6efa9493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1d6efa9493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second trial is that we train a deep neural network to recognize the relationship keywords and translate the keywords into a 3D vector which is to recognize the positional differences. As you can see,  The graph reveals a messy correlation between the word tokens and the positional 3D vector so the model fails to contribute to the relationship mapping.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1d6efa9493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1d6efa9493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Therefore, for the temporary completeness of our pipeline, we propose to use the rule base method to convert the keywords into the transformed vector which indicates the distance in the x, y, and z-axis.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1d6efa9493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1d6efa9493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in mesh editing, we use the object files generated from the stable dream fusion and the transformed vector as the arguments to obtain the final transformed mesh. Here is our code sample and the demo. Here we use a snake to replace the dog for a clearer visual explanation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1d6efa9493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1d6efa9493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Although our pipeline can achieve considerable benefits. there are various future works that can be done. For example, we need to research more on building the relationship mapping for the complete automated pipeline. Also, besides focusing on quantity, we should try to improve quality, considering that the dream fusion uses low-resolution image space supervision on NeRF. Last but not least, the pipeline should allow for more degree of freedom, currently the pipeline only considers the relationship in x,y, and z-axis. There are more contents in the 3D realm, such as the angle of the objects and the lighting.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6678f01e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06678f01e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is all of our presentation. 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8ab56d7e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38ab56d7e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for 1 sec and </a:t>
            </a:r>
            <a:r>
              <a:rPr lang="en"/>
              <a:t>scroll</a:t>
            </a:r>
            <a:r>
              <a:rPr lang="en"/>
              <a:t> to next page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8ab56d7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38ab56d7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In this presentation, we will discuss our efforts to replicate and critically examine the results of the paper "DreamFusion: Text-to-3D Using 2D Diffusion,"  which is a novel approach for text-to-3D synthesis that does not require 3D training data or modifications to the image diffusion model. </a:t>
            </a:r>
            <a:endParaRPr sz="900">
              <a:solidFill>
                <a:schemeClr val="dk1"/>
              </a:solidFill>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e1bef40fe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e1bef40fe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DreamFusion introduces probability density distillation-based loss functions and generates 3D models from randomly initialized Neural Radiance Fields (NeRF) using a DeepDream-like procedure. These models can be optimized via gradient descent to achieve photorealistic results from any camera viewpoint. The potential applications of text-to-3D generation span gaming, entertainment, and architecture, making a deeper investigation of DreamFusion essential.</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e1bef40fe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e1bef40fe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 DreamFusion algorithm consists of a modified mip-NeRF 360 model and a diffusion model called Imagen. The NeRF algorithm represents a given scene and is randomly initialized for each caption (i.e., textual description of the scene). The model is trained from scratch using images of the scene to learn radiance values for each point in space, allowing it to be tailored to each specific scene description and generate accurate 3D representations.</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1bef40fe4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1bef40fe4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 diffusion model is a generative model that utilizes latent variables to generate new data samples, designed to gradually transform a sample from a tractable noise distribution towards the data distribution. The model learns to model the probability density function of the data distribution through a series of reversible transformations.</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e1bef40fe4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e1bef40fe4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For the reproduction of the original study,since the original study didn’t provide an open source code to replicate,  we found a reliable third-party code called stable-dreamfusion, contributed by Ashawkey from GitHub. But there are some notable differences from the original paper. The Imagen model is not publicly available, so the Stable Diffusion model is used instead. The reproduction code operates on a latent space rather than the original image space, which required introducing extra time cost in training by propagating the loss back from the VAE's (Variational AutoEncoder) encoder part. Additionally, a multi-resolution grid encoder from torch-ngp was used to implement the NeRF backbone, achieving faster rendering speeds and less GPU memory use (around 10 frames per second at 800 x 800 resolution).</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1bef40fe4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1bef40fe4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Overall, DreamFusion presents a promising approach to text-to-3D synthesis. With one more dimension added, the model expands the potential applications of text-to-image transformation. By exploring its potential applications and limitations, we aim to shed more light on the possibilities and boundaries of this innovative approach to 3D modeling.</a:t>
            </a:r>
            <a:endParaRPr sz="900">
              <a:solidFill>
                <a:schemeClr val="dk1"/>
              </a:solidFill>
            </a:endParaRPr>
          </a:p>
          <a:p>
            <a:pPr indent="0" lvl="0" marL="0" rtl="0" algn="l">
              <a:spcBef>
                <a:spcPts val="0"/>
              </a:spcBef>
              <a:spcAft>
                <a:spcPts val="0"/>
              </a:spcAft>
              <a:buNone/>
            </a:pPr>
            <a:r>
              <a:rPr lang="en" sz="900">
                <a:solidFill>
                  <a:schemeClr val="dk1"/>
                </a:solidFill>
              </a:rPr>
              <a:t>Next, may groupmate will demonstrate more details about the model reproduction and analysis.</a:t>
            </a:r>
            <a:endParaRPr sz="9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1600" y="980400"/>
            <a:ext cx="7780800" cy="23901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10" name="Google Shape;10;p2"/>
          <p:cNvSpPr txBox="1"/>
          <p:nvPr>
            <p:ph idx="1" type="subTitle"/>
          </p:nvPr>
        </p:nvSpPr>
        <p:spPr>
          <a:xfrm>
            <a:off x="681600" y="3370500"/>
            <a:ext cx="77808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flipH="1" rot="4690383">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284000" y="1459475"/>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4" name="Google Shape;64;p11"/>
          <p:cNvSpPr txBox="1"/>
          <p:nvPr>
            <p:ph idx="1" type="subTitle"/>
          </p:nvPr>
        </p:nvSpPr>
        <p:spPr>
          <a:xfrm>
            <a:off x="1284000" y="2970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65" name="Google Shape;65;p11"/>
          <p:cNvPicPr preferRelativeResize="0"/>
          <p:nvPr/>
        </p:nvPicPr>
        <p:blipFill>
          <a:blip r:embed="rId2">
            <a:alphaModFix/>
          </a:blip>
          <a:stretch>
            <a:fillRect/>
          </a:stretch>
        </p:blipFill>
        <p:spPr>
          <a:xfrm flipH="1">
            <a:off x="-1207027" y="-1894000"/>
            <a:ext cx="3565175" cy="4465751"/>
          </a:xfrm>
          <a:prstGeom prst="rect">
            <a:avLst/>
          </a:prstGeom>
          <a:noFill/>
          <a:ln>
            <a:noFill/>
          </a:ln>
        </p:spPr>
      </p:pic>
      <p:pic>
        <p:nvPicPr>
          <p:cNvPr id="66" name="Google Shape;66;p11"/>
          <p:cNvPicPr preferRelativeResize="0"/>
          <p:nvPr/>
        </p:nvPicPr>
        <p:blipFill>
          <a:blip r:embed="rId3">
            <a:alphaModFix/>
          </a:blip>
          <a:stretch>
            <a:fillRect/>
          </a:stretch>
        </p:blipFill>
        <p:spPr>
          <a:xfrm flipH="1">
            <a:off x="1631501" y="260723"/>
            <a:ext cx="1121725" cy="1187274"/>
          </a:xfrm>
          <a:prstGeom prst="rect">
            <a:avLst/>
          </a:prstGeom>
          <a:noFill/>
          <a:ln>
            <a:noFill/>
          </a:ln>
        </p:spPr>
      </p:pic>
      <p:pic>
        <p:nvPicPr>
          <p:cNvPr id="67" name="Google Shape;67;p11"/>
          <p:cNvPicPr preferRelativeResize="0"/>
          <p:nvPr/>
        </p:nvPicPr>
        <p:blipFill>
          <a:blip r:embed="rId4">
            <a:alphaModFix/>
          </a:blip>
          <a:stretch>
            <a:fillRect/>
          </a:stretch>
        </p:blipFill>
        <p:spPr>
          <a:xfrm>
            <a:off x="7035774" y="3102800"/>
            <a:ext cx="3202249" cy="25088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 name="Shape 69"/>
        <p:cNvGrpSpPr/>
        <p:nvPr/>
      </p:nvGrpSpPr>
      <p:grpSpPr>
        <a:xfrm>
          <a:off x="0" y="0"/>
          <a:ext cx="0" cy="0"/>
          <a:chOff x="0" y="0"/>
          <a:chExt cx="0" cy="0"/>
        </a:xfrm>
      </p:grpSpPr>
      <p:sp>
        <p:nvSpPr>
          <p:cNvPr id="70" name="Google Shape;70;p13"/>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3"/>
          <p:cNvSpPr txBox="1"/>
          <p:nvPr>
            <p:ph hasCustomPrompt="1" idx="2" type="title"/>
          </p:nvPr>
        </p:nvSpPr>
        <p:spPr>
          <a:xfrm>
            <a:off x="853509" y="1653856"/>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72" name="Google Shape;72;p13"/>
          <p:cNvSpPr txBox="1"/>
          <p:nvPr>
            <p:ph idx="3" type="title"/>
          </p:nvPr>
        </p:nvSpPr>
        <p:spPr>
          <a:xfrm>
            <a:off x="2119075" y="1537200"/>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3" name="Google Shape;73;p13"/>
          <p:cNvSpPr txBox="1"/>
          <p:nvPr>
            <p:ph idx="1" type="subTitle"/>
          </p:nvPr>
        </p:nvSpPr>
        <p:spPr>
          <a:xfrm>
            <a:off x="2119075" y="201805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3"/>
          <p:cNvSpPr txBox="1"/>
          <p:nvPr>
            <p:ph idx="4" type="title"/>
          </p:nvPr>
        </p:nvSpPr>
        <p:spPr>
          <a:xfrm>
            <a:off x="5858750" y="1537200"/>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5" name="Google Shape;75;p13"/>
          <p:cNvSpPr txBox="1"/>
          <p:nvPr>
            <p:ph idx="5" type="subTitle"/>
          </p:nvPr>
        </p:nvSpPr>
        <p:spPr>
          <a:xfrm>
            <a:off x="5858750" y="201805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3"/>
          <p:cNvSpPr txBox="1"/>
          <p:nvPr>
            <p:ph idx="6" type="title"/>
          </p:nvPr>
        </p:nvSpPr>
        <p:spPr>
          <a:xfrm>
            <a:off x="2119050" y="3061625"/>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7" name="Google Shape;77;p13"/>
          <p:cNvSpPr txBox="1"/>
          <p:nvPr>
            <p:ph idx="7" type="subTitle"/>
          </p:nvPr>
        </p:nvSpPr>
        <p:spPr>
          <a:xfrm>
            <a:off x="2119050" y="354240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3"/>
          <p:cNvSpPr txBox="1"/>
          <p:nvPr>
            <p:ph idx="8" type="title"/>
          </p:nvPr>
        </p:nvSpPr>
        <p:spPr>
          <a:xfrm>
            <a:off x="5858725" y="3061625"/>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9" name="Google Shape;79;p13"/>
          <p:cNvSpPr txBox="1"/>
          <p:nvPr>
            <p:ph idx="9" type="subTitle"/>
          </p:nvPr>
        </p:nvSpPr>
        <p:spPr>
          <a:xfrm>
            <a:off x="5858725" y="354240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3"/>
          <p:cNvSpPr txBox="1"/>
          <p:nvPr>
            <p:ph hasCustomPrompt="1" idx="13" type="title"/>
          </p:nvPr>
        </p:nvSpPr>
        <p:spPr>
          <a:xfrm>
            <a:off x="4595450" y="1653856"/>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81" name="Google Shape;81;p13"/>
          <p:cNvSpPr txBox="1"/>
          <p:nvPr>
            <p:ph hasCustomPrompt="1" idx="14" type="title"/>
          </p:nvPr>
        </p:nvSpPr>
        <p:spPr>
          <a:xfrm>
            <a:off x="853450" y="3178281"/>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82" name="Google Shape;82;p13"/>
          <p:cNvSpPr txBox="1"/>
          <p:nvPr>
            <p:ph hasCustomPrompt="1" idx="15" type="title"/>
          </p:nvPr>
        </p:nvSpPr>
        <p:spPr>
          <a:xfrm>
            <a:off x="4595450" y="3178281"/>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pic>
        <p:nvPicPr>
          <p:cNvPr id="83" name="Google Shape;83;p13"/>
          <p:cNvPicPr preferRelativeResize="0"/>
          <p:nvPr/>
        </p:nvPicPr>
        <p:blipFill>
          <a:blip r:embed="rId2">
            <a:alphaModFix/>
          </a:blip>
          <a:stretch>
            <a:fillRect/>
          </a:stretch>
        </p:blipFill>
        <p:spPr>
          <a:xfrm rot="5379886">
            <a:off x="7228550" y="-22174"/>
            <a:ext cx="1630675" cy="1834946"/>
          </a:xfrm>
          <a:prstGeom prst="rect">
            <a:avLst/>
          </a:prstGeom>
          <a:noFill/>
          <a:ln>
            <a:noFill/>
          </a:ln>
        </p:spPr>
      </p:pic>
      <p:pic>
        <p:nvPicPr>
          <p:cNvPr id="84" name="Google Shape;84;p13"/>
          <p:cNvPicPr preferRelativeResize="0"/>
          <p:nvPr/>
        </p:nvPicPr>
        <p:blipFill>
          <a:blip r:embed="rId3">
            <a:alphaModFix/>
          </a:blip>
          <a:stretch>
            <a:fillRect/>
          </a:stretch>
        </p:blipFill>
        <p:spPr>
          <a:xfrm rot="1164674">
            <a:off x="8171321" y="1169139"/>
            <a:ext cx="784588" cy="7845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85" name="Shape 85"/>
        <p:cNvGrpSpPr/>
        <p:nvPr/>
      </p:nvGrpSpPr>
      <p:grpSpPr>
        <a:xfrm>
          <a:off x="0" y="0"/>
          <a:ext cx="0" cy="0"/>
          <a:chOff x="0" y="0"/>
          <a:chExt cx="0" cy="0"/>
        </a:xfrm>
      </p:grpSpPr>
      <p:sp>
        <p:nvSpPr>
          <p:cNvPr id="86" name="Google Shape;86;p14"/>
          <p:cNvSpPr txBox="1"/>
          <p:nvPr>
            <p:ph type="title"/>
          </p:nvPr>
        </p:nvSpPr>
        <p:spPr>
          <a:xfrm>
            <a:off x="2290050" y="3170482"/>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7" name="Google Shape;87;p14"/>
          <p:cNvSpPr txBox="1"/>
          <p:nvPr>
            <p:ph idx="1" type="subTitle"/>
          </p:nvPr>
        </p:nvSpPr>
        <p:spPr>
          <a:xfrm>
            <a:off x="2290050" y="1430182"/>
            <a:ext cx="45639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88" name="Google Shape;88;p14"/>
          <p:cNvPicPr preferRelativeResize="0"/>
          <p:nvPr/>
        </p:nvPicPr>
        <p:blipFill>
          <a:blip r:embed="rId2">
            <a:alphaModFix/>
          </a:blip>
          <a:stretch>
            <a:fillRect/>
          </a:stretch>
        </p:blipFill>
        <p:spPr>
          <a:xfrm flipH="1">
            <a:off x="-1939800" y="-3831250"/>
            <a:ext cx="5277651" cy="6723048"/>
          </a:xfrm>
          <a:prstGeom prst="rect">
            <a:avLst/>
          </a:prstGeom>
          <a:noFill/>
          <a:ln>
            <a:noFill/>
          </a:ln>
        </p:spPr>
      </p:pic>
      <p:pic>
        <p:nvPicPr>
          <p:cNvPr id="89" name="Google Shape;89;p14"/>
          <p:cNvPicPr preferRelativeResize="0"/>
          <p:nvPr/>
        </p:nvPicPr>
        <p:blipFill>
          <a:blip r:embed="rId3">
            <a:alphaModFix/>
          </a:blip>
          <a:stretch>
            <a:fillRect/>
          </a:stretch>
        </p:blipFill>
        <p:spPr>
          <a:xfrm rot="-2269313">
            <a:off x="6772178" y="2656570"/>
            <a:ext cx="2433750" cy="1906762"/>
          </a:xfrm>
          <a:prstGeom prst="rect">
            <a:avLst/>
          </a:prstGeom>
          <a:noFill/>
          <a:ln>
            <a:noFill/>
          </a:ln>
        </p:spPr>
      </p:pic>
      <p:pic>
        <p:nvPicPr>
          <p:cNvPr id="90" name="Google Shape;90;p14"/>
          <p:cNvPicPr preferRelativeResize="0"/>
          <p:nvPr/>
        </p:nvPicPr>
        <p:blipFill>
          <a:blip r:embed="rId4">
            <a:alphaModFix/>
          </a:blip>
          <a:stretch>
            <a:fillRect/>
          </a:stretch>
        </p:blipFill>
        <p:spPr>
          <a:xfrm rot="-2269271">
            <a:off x="7331811" y="2173228"/>
            <a:ext cx="1081077" cy="1081073"/>
          </a:xfrm>
          <a:prstGeom prst="rect">
            <a:avLst/>
          </a:prstGeom>
          <a:noFill/>
          <a:ln>
            <a:noFill/>
          </a:ln>
        </p:spPr>
      </p:pic>
      <p:pic>
        <p:nvPicPr>
          <p:cNvPr id="91" name="Google Shape;91;p14"/>
          <p:cNvPicPr preferRelativeResize="0"/>
          <p:nvPr/>
        </p:nvPicPr>
        <p:blipFill>
          <a:blip r:embed="rId4">
            <a:alphaModFix/>
          </a:blip>
          <a:stretch>
            <a:fillRect/>
          </a:stretch>
        </p:blipFill>
        <p:spPr>
          <a:xfrm rot="8100000">
            <a:off x="162741" y="2174348"/>
            <a:ext cx="1318861" cy="131886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92" name="Shape 92"/>
        <p:cNvGrpSpPr/>
        <p:nvPr/>
      </p:nvGrpSpPr>
      <p:grpSpPr>
        <a:xfrm>
          <a:off x="0" y="0"/>
          <a:ext cx="0" cy="0"/>
          <a:chOff x="0" y="0"/>
          <a:chExt cx="0" cy="0"/>
        </a:xfrm>
      </p:grpSpPr>
      <p:sp>
        <p:nvSpPr>
          <p:cNvPr id="93" name="Google Shape;93;p1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4" name="Google Shape;94;p15"/>
          <p:cNvPicPr preferRelativeResize="0"/>
          <p:nvPr/>
        </p:nvPicPr>
        <p:blipFill>
          <a:blip r:embed="rId2">
            <a:alphaModFix/>
          </a:blip>
          <a:stretch>
            <a:fillRect/>
          </a:stretch>
        </p:blipFill>
        <p:spPr>
          <a:xfrm rot="-10369311">
            <a:off x="5892043" y="-333061"/>
            <a:ext cx="2433751" cy="1906763"/>
          </a:xfrm>
          <a:prstGeom prst="rect">
            <a:avLst/>
          </a:prstGeom>
          <a:noFill/>
          <a:ln>
            <a:noFill/>
          </a:ln>
        </p:spPr>
      </p:pic>
      <p:pic>
        <p:nvPicPr>
          <p:cNvPr id="95" name="Google Shape;95;p15"/>
          <p:cNvPicPr preferRelativeResize="0"/>
          <p:nvPr/>
        </p:nvPicPr>
        <p:blipFill>
          <a:blip r:embed="rId3">
            <a:alphaModFix/>
          </a:blip>
          <a:stretch>
            <a:fillRect/>
          </a:stretch>
        </p:blipFill>
        <p:spPr>
          <a:xfrm rot="-10369272">
            <a:off x="6017204" y="796008"/>
            <a:ext cx="1081077" cy="1081072"/>
          </a:xfrm>
          <a:prstGeom prst="rect">
            <a:avLst/>
          </a:prstGeom>
          <a:noFill/>
          <a:ln>
            <a:noFill/>
          </a:ln>
        </p:spPr>
      </p:pic>
      <p:pic>
        <p:nvPicPr>
          <p:cNvPr id="96" name="Google Shape;96;p15"/>
          <p:cNvPicPr preferRelativeResize="0"/>
          <p:nvPr/>
        </p:nvPicPr>
        <p:blipFill>
          <a:blip r:embed="rId3">
            <a:alphaModFix/>
          </a:blip>
          <a:stretch>
            <a:fillRect/>
          </a:stretch>
        </p:blipFill>
        <p:spPr>
          <a:xfrm rot="8100000">
            <a:off x="344191" y="3499673"/>
            <a:ext cx="1318861" cy="131886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97" name="Shape 97"/>
        <p:cNvGrpSpPr/>
        <p:nvPr/>
      </p:nvGrpSpPr>
      <p:grpSpPr>
        <a:xfrm>
          <a:off x="0" y="0"/>
          <a:ext cx="0" cy="0"/>
          <a:chOff x="0" y="0"/>
          <a:chExt cx="0" cy="0"/>
        </a:xfrm>
      </p:grpSpPr>
      <p:sp>
        <p:nvSpPr>
          <p:cNvPr id="98" name="Google Shape;98;p1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9" name="Google Shape;99;p16"/>
          <p:cNvPicPr preferRelativeResize="0"/>
          <p:nvPr/>
        </p:nvPicPr>
        <p:blipFill>
          <a:blip r:embed="rId2">
            <a:alphaModFix/>
          </a:blip>
          <a:stretch>
            <a:fillRect/>
          </a:stretch>
        </p:blipFill>
        <p:spPr>
          <a:xfrm rot="1164755">
            <a:off x="150899" y="154208"/>
            <a:ext cx="527228" cy="527258"/>
          </a:xfrm>
          <a:prstGeom prst="rect">
            <a:avLst/>
          </a:prstGeom>
          <a:noFill/>
          <a:ln>
            <a:noFill/>
          </a:ln>
        </p:spPr>
      </p:pic>
      <p:pic>
        <p:nvPicPr>
          <p:cNvPr id="100" name="Google Shape;100;p16"/>
          <p:cNvPicPr preferRelativeResize="0"/>
          <p:nvPr/>
        </p:nvPicPr>
        <p:blipFill>
          <a:blip r:embed="rId3">
            <a:alphaModFix/>
          </a:blip>
          <a:stretch>
            <a:fillRect/>
          </a:stretch>
        </p:blipFill>
        <p:spPr>
          <a:xfrm flipH="1" rot="4690383">
            <a:off x="7313312" y="210784"/>
            <a:ext cx="1064275" cy="112648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101" name="Shape 101"/>
        <p:cNvGrpSpPr/>
        <p:nvPr/>
      </p:nvGrpSpPr>
      <p:grpSpPr>
        <a:xfrm>
          <a:off x="0" y="0"/>
          <a:ext cx="0" cy="0"/>
          <a:chOff x="0" y="0"/>
          <a:chExt cx="0" cy="0"/>
        </a:xfrm>
      </p:grpSpPr>
      <p:sp>
        <p:nvSpPr>
          <p:cNvPr id="102" name="Google Shape;102;p17"/>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3" name="Google Shape;103;p17"/>
          <p:cNvPicPr preferRelativeResize="0"/>
          <p:nvPr/>
        </p:nvPicPr>
        <p:blipFill>
          <a:blip r:embed="rId2">
            <a:alphaModFix/>
          </a:blip>
          <a:stretch>
            <a:fillRect/>
          </a:stretch>
        </p:blipFill>
        <p:spPr>
          <a:xfrm flipH="1" rot="-2846205">
            <a:off x="7699226" y="160927"/>
            <a:ext cx="1197651" cy="1347678"/>
          </a:xfrm>
          <a:prstGeom prst="rect">
            <a:avLst/>
          </a:prstGeom>
          <a:noFill/>
          <a:ln>
            <a:noFill/>
          </a:ln>
        </p:spPr>
      </p:pic>
      <p:pic>
        <p:nvPicPr>
          <p:cNvPr id="104" name="Google Shape;104;p17"/>
          <p:cNvPicPr preferRelativeResize="0"/>
          <p:nvPr/>
        </p:nvPicPr>
        <p:blipFill>
          <a:blip r:embed="rId3">
            <a:alphaModFix/>
          </a:blip>
          <a:stretch>
            <a:fillRect/>
          </a:stretch>
        </p:blipFill>
        <p:spPr>
          <a:xfrm flipH="1" rot="8853798">
            <a:off x="7947709" y="532781"/>
            <a:ext cx="576244" cy="57624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05" name="Shape 105"/>
        <p:cNvGrpSpPr/>
        <p:nvPr/>
      </p:nvGrpSpPr>
      <p:grpSpPr>
        <a:xfrm>
          <a:off x="0" y="0"/>
          <a:ext cx="0" cy="0"/>
          <a:chOff x="0" y="0"/>
          <a:chExt cx="0" cy="0"/>
        </a:xfrm>
      </p:grpSpPr>
      <p:sp>
        <p:nvSpPr>
          <p:cNvPr id="106" name="Google Shape;106;p18"/>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7" name="Google Shape;107;p18"/>
          <p:cNvPicPr preferRelativeResize="0"/>
          <p:nvPr/>
        </p:nvPicPr>
        <p:blipFill>
          <a:blip r:embed="rId2">
            <a:alphaModFix/>
          </a:blip>
          <a:stretch>
            <a:fillRect/>
          </a:stretch>
        </p:blipFill>
        <p:spPr>
          <a:xfrm rot="-7669085">
            <a:off x="-1037613" y="1284719"/>
            <a:ext cx="2819415" cy="3531605"/>
          </a:xfrm>
          <a:prstGeom prst="rect">
            <a:avLst/>
          </a:prstGeom>
          <a:noFill/>
          <a:ln>
            <a:noFill/>
          </a:ln>
        </p:spPr>
      </p:pic>
      <p:pic>
        <p:nvPicPr>
          <p:cNvPr id="108" name="Google Shape;108;p18"/>
          <p:cNvPicPr preferRelativeResize="0"/>
          <p:nvPr/>
        </p:nvPicPr>
        <p:blipFill>
          <a:blip r:embed="rId3">
            <a:alphaModFix/>
          </a:blip>
          <a:stretch>
            <a:fillRect/>
          </a:stretch>
        </p:blipFill>
        <p:spPr>
          <a:xfrm rot="-5913327">
            <a:off x="447780" y="3749875"/>
            <a:ext cx="1090751" cy="1154478"/>
          </a:xfrm>
          <a:prstGeom prst="rect">
            <a:avLst/>
          </a:prstGeom>
          <a:noFill/>
          <a:ln>
            <a:noFill/>
          </a:ln>
        </p:spPr>
      </p:pic>
      <p:pic>
        <p:nvPicPr>
          <p:cNvPr id="109" name="Google Shape;109;p18"/>
          <p:cNvPicPr preferRelativeResize="0"/>
          <p:nvPr/>
        </p:nvPicPr>
        <p:blipFill>
          <a:blip r:embed="rId4">
            <a:alphaModFix/>
          </a:blip>
          <a:stretch>
            <a:fillRect/>
          </a:stretch>
        </p:blipFill>
        <p:spPr>
          <a:xfrm rot="5400000">
            <a:off x="7314398" y="349026"/>
            <a:ext cx="1459850" cy="145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8">
    <p:spTree>
      <p:nvGrpSpPr>
        <p:cNvPr id="110" name="Shape 110"/>
        <p:cNvGrpSpPr/>
        <p:nvPr/>
      </p:nvGrpSpPr>
      <p:grpSpPr>
        <a:xfrm>
          <a:off x="0" y="0"/>
          <a:ext cx="0" cy="0"/>
          <a:chOff x="0" y="0"/>
          <a:chExt cx="0" cy="0"/>
        </a:xfrm>
      </p:grpSpPr>
      <p:sp>
        <p:nvSpPr>
          <p:cNvPr id="111" name="Google Shape;111;p1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2" name="Google Shape;112;p19"/>
          <p:cNvPicPr preferRelativeResize="0"/>
          <p:nvPr/>
        </p:nvPicPr>
        <p:blipFill>
          <a:blip r:embed="rId2">
            <a:alphaModFix/>
          </a:blip>
          <a:stretch>
            <a:fillRect/>
          </a:stretch>
        </p:blipFill>
        <p:spPr>
          <a:xfrm flipH="1" rot="7856000">
            <a:off x="-715599" y="1015001"/>
            <a:ext cx="1934205" cy="2047245"/>
          </a:xfrm>
          <a:prstGeom prst="rect">
            <a:avLst/>
          </a:prstGeom>
          <a:noFill/>
          <a:ln>
            <a:noFill/>
          </a:ln>
        </p:spPr>
      </p:pic>
      <p:pic>
        <p:nvPicPr>
          <p:cNvPr id="113" name="Google Shape;113;p19"/>
          <p:cNvPicPr preferRelativeResize="0"/>
          <p:nvPr/>
        </p:nvPicPr>
        <p:blipFill>
          <a:blip r:embed="rId3">
            <a:alphaModFix/>
          </a:blip>
          <a:stretch>
            <a:fillRect/>
          </a:stretch>
        </p:blipFill>
        <p:spPr>
          <a:xfrm rot="-9081239">
            <a:off x="365896" y="2525380"/>
            <a:ext cx="784591" cy="784591"/>
          </a:xfrm>
          <a:prstGeom prst="rect">
            <a:avLst/>
          </a:prstGeom>
          <a:noFill/>
          <a:ln>
            <a:noFill/>
          </a:ln>
        </p:spPr>
      </p:pic>
      <p:pic>
        <p:nvPicPr>
          <p:cNvPr id="114" name="Google Shape;114;p19"/>
          <p:cNvPicPr preferRelativeResize="0"/>
          <p:nvPr/>
        </p:nvPicPr>
        <p:blipFill>
          <a:blip r:embed="rId3">
            <a:alphaModFix/>
          </a:blip>
          <a:stretch>
            <a:fillRect/>
          </a:stretch>
        </p:blipFill>
        <p:spPr>
          <a:xfrm rot="-6671495">
            <a:off x="7445299" y="236541"/>
            <a:ext cx="1434160" cy="143416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0">
    <p:spTree>
      <p:nvGrpSpPr>
        <p:cNvPr id="115" name="Shape 115"/>
        <p:cNvGrpSpPr/>
        <p:nvPr/>
      </p:nvGrpSpPr>
      <p:grpSpPr>
        <a:xfrm>
          <a:off x="0" y="0"/>
          <a:ext cx="0" cy="0"/>
          <a:chOff x="0" y="0"/>
          <a:chExt cx="0" cy="0"/>
        </a:xfrm>
      </p:grpSpPr>
      <p:sp>
        <p:nvSpPr>
          <p:cNvPr id="116" name="Google Shape;116;p20"/>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7" name="Google Shape;117;p20"/>
          <p:cNvPicPr preferRelativeResize="0"/>
          <p:nvPr/>
        </p:nvPicPr>
        <p:blipFill>
          <a:blip r:embed="rId2">
            <a:alphaModFix/>
          </a:blip>
          <a:stretch>
            <a:fillRect/>
          </a:stretch>
        </p:blipFill>
        <p:spPr>
          <a:xfrm rot="-4969311">
            <a:off x="6602496" y="574847"/>
            <a:ext cx="2433751" cy="1906763"/>
          </a:xfrm>
          <a:prstGeom prst="rect">
            <a:avLst/>
          </a:prstGeom>
          <a:noFill/>
          <a:ln>
            <a:noFill/>
          </a:ln>
        </p:spPr>
      </p:pic>
      <p:pic>
        <p:nvPicPr>
          <p:cNvPr id="118" name="Google Shape;118;p20"/>
          <p:cNvPicPr preferRelativeResize="0"/>
          <p:nvPr/>
        </p:nvPicPr>
        <p:blipFill>
          <a:blip r:embed="rId3">
            <a:alphaModFix/>
          </a:blip>
          <a:stretch>
            <a:fillRect/>
          </a:stretch>
        </p:blipFill>
        <p:spPr>
          <a:xfrm rot="-4969272">
            <a:off x="6562609" y="436516"/>
            <a:ext cx="1081077" cy="1081072"/>
          </a:xfrm>
          <a:prstGeom prst="rect">
            <a:avLst/>
          </a:prstGeom>
          <a:noFill/>
          <a:ln>
            <a:noFill/>
          </a:ln>
        </p:spPr>
      </p:pic>
      <p:pic>
        <p:nvPicPr>
          <p:cNvPr id="119" name="Google Shape;119;p20"/>
          <p:cNvPicPr preferRelativeResize="0"/>
          <p:nvPr/>
        </p:nvPicPr>
        <p:blipFill>
          <a:blip r:embed="rId4">
            <a:alphaModFix/>
          </a:blip>
          <a:stretch>
            <a:fillRect/>
          </a:stretch>
        </p:blipFill>
        <p:spPr>
          <a:xfrm flipH="1" rot="-10097959">
            <a:off x="687004" y="1400049"/>
            <a:ext cx="1292141" cy="13676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2410200"/>
            <a:ext cx="7704000" cy="65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p:txBody>
      </p:sp>
      <p:sp>
        <p:nvSpPr>
          <p:cNvPr id="18" name="Google Shape;18;p3"/>
          <p:cNvSpPr txBox="1"/>
          <p:nvPr>
            <p:ph hasCustomPrompt="1" idx="2" type="title"/>
          </p:nvPr>
        </p:nvSpPr>
        <p:spPr>
          <a:xfrm>
            <a:off x="3731250" y="1492200"/>
            <a:ext cx="16815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1731150" y="3214200"/>
            <a:ext cx="5681700" cy="4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1">
    <p:spTree>
      <p:nvGrpSpPr>
        <p:cNvPr id="120" name="Shape 120"/>
        <p:cNvGrpSpPr/>
        <p:nvPr/>
      </p:nvGrpSpPr>
      <p:grpSpPr>
        <a:xfrm>
          <a:off x="0" y="0"/>
          <a:ext cx="0" cy="0"/>
          <a:chOff x="0" y="0"/>
          <a:chExt cx="0" cy="0"/>
        </a:xfrm>
      </p:grpSpPr>
      <p:sp>
        <p:nvSpPr>
          <p:cNvPr id="121" name="Google Shape;121;p21"/>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1"/>
          <p:cNvPicPr preferRelativeResize="0"/>
          <p:nvPr/>
        </p:nvPicPr>
        <p:blipFill>
          <a:blip r:embed="rId2">
            <a:alphaModFix/>
          </a:blip>
          <a:stretch>
            <a:fillRect/>
          </a:stretch>
        </p:blipFill>
        <p:spPr>
          <a:xfrm flipH="1" rot="-2846203">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flipH="1" rot="8853805">
            <a:off x="7517741" y="571578"/>
            <a:ext cx="784590" cy="78459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2">
    <p:spTree>
      <p:nvGrpSpPr>
        <p:cNvPr id="125" name="Shape 125"/>
        <p:cNvGrpSpPr/>
        <p:nvPr/>
      </p:nvGrpSpPr>
      <p:grpSpPr>
        <a:xfrm>
          <a:off x="0" y="0"/>
          <a:ext cx="0" cy="0"/>
          <a:chOff x="0" y="0"/>
          <a:chExt cx="0" cy="0"/>
        </a:xfrm>
      </p:grpSpPr>
      <p:sp>
        <p:nvSpPr>
          <p:cNvPr id="126" name="Google Shape;126;p22"/>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7" name="Google Shape;127;p22"/>
          <p:cNvPicPr preferRelativeResize="0"/>
          <p:nvPr/>
        </p:nvPicPr>
        <p:blipFill>
          <a:blip r:embed="rId2">
            <a:alphaModFix/>
          </a:blip>
          <a:stretch>
            <a:fillRect/>
          </a:stretch>
        </p:blipFill>
        <p:spPr>
          <a:xfrm rot="-4969269">
            <a:off x="7282779" y="303671"/>
            <a:ext cx="1616669" cy="1616665"/>
          </a:xfrm>
          <a:prstGeom prst="rect">
            <a:avLst/>
          </a:prstGeom>
          <a:noFill/>
          <a:ln>
            <a:noFill/>
          </a:ln>
        </p:spPr>
      </p:pic>
      <p:pic>
        <p:nvPicPr>
          <p:cNvPr id="128" name="Google Shape;128;p22"/>
          <p:cNvPicPr preferRelativeResize="0"/>
          <p:nvPr/>
        </p:nvPicPr>
        <p:blipFill>
          <a:blip r:embed="rId3">
            <a:alphaModFix/>
          </a:blip>
          <a:stretch>
            <a:fillRect/>
          </a:stretch>
        </p:blipFill>
        <p:spPr>
          <a:xfrm flipH="1" rot="-10097946">
            <a:off x="7054490" y="240729"/>
            <a:ext cx="659361" cy="69790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3">
    <p:spTree>
      <p:nvGrpSpPr>
        <p:cNvPr id="129" name="Shape 129"/>
        <p:cNvGrpSpPr/>
        <p:nvPr/>
      </p:nvGrpSpPr>
      <p:grpSpPr>
        <a:xfrm>
          <a:off x="0" y="0"/>
          <a:ext cx="0" cy="0"/>
          <a:chOff x="0" y="0"/>
          <a:chExt cx="0" cy="0"/>
        </a:xfrm>
      </p:grpSpPr>
      <p:sp>
        <p:nvSpPr>
          <p:cNvPr id="130" name="Google Shape;130;p23"/>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1" name="Google Shape;131;p23"/>
          <p:cNvPicPr preferRelativeResize="0"/>
          <p:nvPr/>
        </p:nvPicPr>
        <p:blipFill>
          <a:blip r:embed="rId2">
            <a:alphaModFix/>
          </a:blip>
          <a:stretch>
            <a:fillRect/>
          </a:stretch>
        </p:blipFill>
        <p:spPr>
          <a:xfrm flipH="1" rot="-2846203">
            <a:off x="7179418" y="65276"/>
            <a:ext cx="1630675" cy="1834946"/>
          </a:xfrm>
          <a:prstGeom prst="rect">
            <a:avLst/>
          </a:prstGeom>
          <a:noFill/>
          <a:ln>
            <a:noFill/>
          </a:ln>
        </p:spPr>
      </p:pic>
      <p:pic>
        <p:nvPicPr>
          <p:cNvPr id="132" name="Google Shape;132;p23"/>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33" name="Google Shape;133;p23"/>
          <p:cNvPicPr preferRelativeResize="0"/>
          <p:nvPr/>
        </p:nvPicPr>
        <p:blipFill>
          <a:blip r:embed="rId4">
            <a:alphaModFix/>
          </a:blip>
          <a:stretch>
            <a:fillRect/>
          </a:stretch>
        </p:blipFill>
        <p:spPr>
          <a:xfrm flipH="1" rot="8853805">
            <a:off x="7517741" y="571578"/>
            <a:ext cx="784590" cy="78459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24">
    <p:spTree>
      <p:nvGrpSpPr>
        <p:cNvPr id="134" name="Shape 134"/>
        <p:cNvGrpSpPr/>
        <p:nvPr/>
      </p:nvGrpSpPr>
      <p:grpSpPr>
        <a:xfrm>
          <a:off x="0" y="0"/>
          <a:ext cx="0" cy="0"/>
          <a:chOff x="0" y="0"/>
          <a:chExt cx="0" cy="0"/>
        </a:xfrm>
      </p:grpSpPr>
      <p:sp>
        <p:nvSpPr>
          <p:cNvPr id="135" name="Google Shape;135;p2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6" name="Google Shape;136;p24"/>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137" name="Google Shape;137;p24"/>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138" name="Google Shape;138;p24"/>
          <p:cNvPicPr preferRelativeResize="0"/>
          <p:nvPr/>
        </p:nvPicPr>
        <p:blipFill>
          <a:blip r:embed="rId4">
            <a:alphaModFix/>
          </a:blip>
          <a:stretch>
            <a:fillRect/>
          </a:stretch>
        </p:blipFill>
        <p:spPr>
          <a:xfrm rot="-4969269">
            <a:off x="94679" y="3432171"/>
            <a:ext cx="1616669" cy="1616665"/>
          </a:xfrm>
          <a:prstGeom prst="rect">
            <a:avLst/>
          </a:prstGeom>
          <a:noFill/>
          <a:ln>
            <a:noFill/>
          </a:ln>
        </p:spPr>
      </p:pic>
      <p:pic>
        <p:nvPicPr>
          <p:cNvPr id="139" name="Google Shape;139;p24"/>
          <p:cNvPicPr preferRelativeResize="0"/>
          <p:nvPr/>
        </p:nvPicPr>
        <p:blipFill>
          <a:blip r:embed="rId3">
            <a:alphaModFix/>
          </a:blip>
          <a:stretch>
            <a:fillRect/>
          </a:stretch>
        </p:blipFill>
        <p:spPr>
          <a:xfrm flipH="1" rot="-3171555">
            <a:off x="1474615" y="3891542"/>
            <a:ext cx="659361" cy="69790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25">
    <p:spTree>
      <p:nvGrpSpPr>
        <p:cNvPr id="140" name="Shape 140"/>
        <p:cNvGrpSpPr/>
        <p:nvPr/>
      </p:nvGrpSpPr>
      <p:grpSpPr>
        <a:xfrm>
          <a:off x="0" y="0"/>
          <a:ext cx="0" cy="0"/>
          <a:chOff x="0" y="0"/>
          <a:chExt cx="0" cy="0"/>
        </a:xfrm>
      </p:grpSpPr>
      <p:sp>
        <p:nvSpPr>
          <p:cNvPr id="141" name="Google Shape;141;p2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2" name="Google Shape;142;p25"/>
          <p:cNvPicPr preferRelativeResize="0"/>
          <p:nvPr/>
        </p:nvPicPr>
        <p:blipFill>
          <a:blip r:embed="rId2">
            <a:alphaModFix/>
          </a:blip>
          <a:stretch>
            <a:fillRect/>
          </a:stretch>
        </p:blipFill>
        <p:spPr>
          <a:xfrm rot="-5913328">
            <a:off x="3333922" y="3936004"/>
            <a:ext cx="918758" cy="972440"/>
          </a:xfrm>
          <a:prstGeom prst="rect">
            <a:avLst/>
          </a:prstGeom>
          <a:noFill/>
          <a:ln>
            <a:noFill/>
          </a:ln>
        </p:spPr>
      </p:pic>
      <p:pic>
        <p:nvPicPr>
          <p:cNvPr id="143" name="Google Shape;143;p25"/>
          <p:cNvPicPr preferRelativeResize="0"/>
          <p:nvPr/>
        </p:nvPicPr>
        <p:blipFill>
          <a:blip r:embed="rId3">
            <a:alphaModFix/>
          </a:blip>
          <a:stretch>
            <a:fillRect/>
          </a:stretch>
        </p:blipFill>
        <p:spPr>
          <a:xfrm rot="1674121">
            <a:off x="7200825" y="263863"/>
            <a:ext cx="935025" cy="935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29">
    <p:spTree>
      <p:nvGrpSpPr>
        <p:cNvPr id="144" name="Shape 144"/>
        <p:cNvGrpSpPr/>
        <p:nvPr/>
      </p:nvGrpSpPr>
      <p:grpSpPr>
        <a:xfrm>
          <a:off x="0" y="0"/>
          <a:ext cx="0" cy="0"/>
          <a:chOff x="0" y="0"/>
          <a:chExt cx="0" cy="0"/>
        </a:xfrm>
      </p:grpSpPr>
      <p:sp>
        <p:nvSpPr>
          <p:cNvPr id="145" name="Google Shape;145;p2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6" name="Google Shape;146;p26"/>
          <p:cNvPicPr preferRelativeResize="0"/>
          <p:nvPr/>
        </p:nvPicPr>
        <p:blipFill>
          <a:blip r:embed="rId2">
            <a:alphaModFix/>
          </a:blip>
          <a:stretch>
            <a:fillRect/>
          </a:stretch>
        </p:blipFill>
        <p:spPr>
          <a:xfrm flipH="1" rot="-5400000">
            <a:off x="-123611" y="2545886"/>
            <a:ext cx="2092848" cy="1639676"/>
          </a:xfrm>
          <a:prstGeom prst="rect">
            <a:avLst/>
          </a:prstGeom>
          <a:noFill/>
          <a:ln>
            <a:noFill/>
          </a:ln>
        </p:spPr>
      </p:pic>
      <p:pic>
        <p:nvPicPr>
          <p:cNvPr id="147" name="Google Shape;147;p26"/>
          <p:cNvPicPr preferRelativeResize="0"/>
          <p:nvPr/>
        </p:nvPicPr>
        <p:blipFill>
          <a:blip r:embed="rId3">
            <a:alphaModFix/>
          </a:blip>
          <a:stretch>
            <a:fillRect/>
          </a:stretch>
        </p:blipFill>
        <p:spPr>
          <a:xfrm flipH="1" rot="-5400000">
            <a:off x="271070" y="3117799"/>
            <a:ext cx="954094" cy="954094"/>
          </a:xfrm>
          <a:prstGeom prst="rect">
            <a:avLst/>
          </a:prstGeom>
          <a:noFill/>
          <a:ln>
            <a:noFill/>
          </a:ln>
        </p:spPr>
      </p:pic>
      <p:pic>
        <p:nvPicPr>
          <p:cNvPr id="148" name="Google Shape;148;p26"/>
          <p:cNvPicPr preferRelativeResize="0"/>
          <p:nvPr/>
        </p:nvPicPr>
        <p:blipFill>
          <a:blip r:embed="rId2">
            <a:alphaModFix/>
          </a:blip>
          <a:stretch>
            <a:fillRect/>
          </a:stretch>
        </p:blipFill>
        <p:spPr>
          <a:xfrm>
            <a:off x="5863000" y="-3583750"/>
            <a:ext cx="5921451" cy="4639251"/>
          </a:xfrm>
          <a:prstGeom prst="rect">
            <a:avLst/>
          </a:prstGeom>
          <a:noFill/>
          <a:ln>
            <a:noFill/>
          </a:ln>
        </p:spPr>
      </p:pic>
      <p:pic>
        <p:nvPicPr>
          <p:cNvPr id="149" name="Google Shape;149;p26"/>
          <p:cNvPicPr preferRelativeResize="0"/>
          <p:nvPr/>
        </p:nvPicPr>
        <p:blipFill>
          <a:blip r:embed="rId3">
            <a:alphaModFix/>
          </a:blip>
          <a:stretch>
            <a:fillRect/>
          </a:stretch>
        </p:blipFill>
        <p:spPr>
          <a:xfrm rot="1164753">
            <a:off x="7837317" y="473828"/>
            <a:ext cx="808492" cy="80853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0">
    <p:spTree>
      <p:nvGrpSpPr>
        <p:cNvPr id="150" name="Shape 150"/>
        <p:cNvGrpSpPr/>
        <p:nvPr/>
      </p:nvGrpSpPr>
      <p:grpSpPr>
        <a:xfrm>
          <a:off x="0" y="0"/>
          <a:ext cx="0" cy="0"/>
          <a:chOff x="0" y="0"/>
          <a:chExt cx="0" cy="0"/>
        </a:xfrm>
      </p:grpSpPr>
      <p:sp>
        <p:nvSpPr>
          <p:cNvPr id="151" name="Google Shape;151;p27"/>
          <p:cNvSpPr txBox="1"/>
          <p:nvPr>
            <p:ph type="title"/>
          </p:nvPr>
        </p:nvSpPr>
        <p:spPr>
          <a:xfrm>
            <a:off x="7200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2" name="Google Shape;152;p27"/>
          <p:cNvSpPr txBox="1"/>
          <p:nvPr>
            <p:ph idx="1" type="subTitle"/>
          </p:nvPr>
        </p:nvSpPr>
        <p:spPr>
          <a:xfrm>
            <a:off x="8311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7"/>
          <p:cNvSpPr txBox="1"/>
          <p:nvPr>
            <p:ph idx="2" type="title"/>
          </p:nvPr>
        </p:nvSpPr>
        <p:spPr>
          <a:xfrm>
            <a:off x="34038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4" name="Google Shape;154;p27"/>
          <p:cNvSpPr txBox="1"/>
          <p:nvPr>
            <p:ph idx="3" type="subTitle"/>
          </p:nvPr>
        </p:nvSpPr>
        <p:spPr>
          <a:xfrm>
            <a:off x="35149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7"/>
          <p:cNvSpPr txBox="1"/>
          <p:nvPr>
            <p:ph idx="4" type="title"/>
          </p:nvPr>
        </p:nvSpPr>
        <p:spPr>
          <a:xfrm>
            <a:off x="60876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6" name="Google Shape;156;p27"/>
          <p:cNvSpPr txBox="1"/>
          <p:nvPr>
            <p:ph idx="5" type="subTitle"/>
          </p:nvPr>
        </p:nvSpPr>
        <p:spPr>
          <a:xfrm>
            <a:off x="61987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7"/>
          <p:cNvSpPr txBox="1"/>
          <p:nvPr>
            <p:ph idx="6"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8" name="Google Shape;158;p27"/>
          <p:cNvPicPr preferRelativeResize="0"/>
          <p:nvPr/>
        </p:nvPicPr>
        <p:blipFill>
          <a:blip r:embed="rId2">
            <a:alphaModFix/>
          </a:blip>
          <a:stretch>
            <a:fillRect/>
          </a:stretch>
        </p:blipFill>
        <p:spPr>
          <a:xfrm flipH="1" rot="-2846205">
            <a:off x="7699226" y="160927"/>
            <a:ext cx="1197651" cy="1347678"/>
          </a:xfrm>
          <a:prstGeom prst="rect">
            <a:avLst/>
          </a:prstGeom>
          <a:noFill/>
          <a:ln>
            <a:noFill/>
          </a:ln>
        </p:spPr>
      </p:pic>
      <p:pic>
        <p:nvPicPr>
          <p:cNvPr id="159" name="Google Shape;159;p27"/>
          <p:cNvPicPr preferRelativeResize="0"/>
          <p:nvPr/>
        </p:nvPicPr>
        <p:blipFill>
          <a:blip r:embed="rId3">
            <a:alphaModFix/>
          </a:blip>
          <a:stretch>
            <a:fillRect/>
          </a:stretch>
        </p:blipFill>
        <p:spPr>
          <a:xfrm flipH="1" rot="8853798">
            <a:off x="7947709" y="532781"/>
            <a:ext cx="576244" cy="57624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160" name="Shape 160"/>
        <p:cNvGrpSpPr/>
        <p:nvPr/>
      </p:nvGrpSpPr>
      <p:grpSpPr>
        <a:xfrm>
          <a:off x="0" y="0"/>
          <a:ext cx="0" cy="0"/>
          <a:chOff x="0" y="0"/>
          <a:chExt cx="0" cy="0"/>
        </a:xfrm>
      </p:grpSpPr>
      <p:sp>
        <p:nvSpPr>
          <p:cNvPr id="161" name="Google Shape;161;p28"/>
          <p:cNvSpPr txBox="1"/>
          <p:nvPr>
            <p:ph type="title"/>
          </p:nvPr>
        </p:nvSpPr>
        <p:spPr>
          <a:xfrm>
            <a:off x="7200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2" name="Google Shape;162;p28"/>
          <p:cNvSpPr txBox="1"/>
          <p:nvPr>
            <p:ph idx="2" type="title"/>
          </p:nvPr>
        </p:nvSpPr>
        <p:spPr>
          <a:xfrm>
            <a:off x="34038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3" name="Google Shape;163;p28"/>
          <p:cNvSpPr txBox="1"/>
          <p:nvPr>
            <p:ph idx="3" type="title"/>
          </p:nvPr>
        </p:nvSpPr>
        <p:spPr>
          <a:xfrm>
            <a:off x="60876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4" name="Google Shape;164;p28"/>
          <p:cNvSpPr txBox="1"/>
          <p:nvPr>
            <p:ph idx="4"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28"/>
          <p:cNvSpPr txBox="1"/>
          <p:nvPr>
            <p:ph idx="1" type="subTitle"/>
          </p:nvPr>
        </p:nvSpPr>
        <p:spPr>
          <a:xfrm>
            <a:off x="8311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8"/>
          <p:cNvSpPr txBox="1"/>
          <p:nvPr>
            <p:ph idx="5" type="subTitle"/>
          </p:nvPr>
        </p:nvSpPr>
        <p:spPr>
          <a:xfrm>
            <a:off x="35149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8"/>
          <p:cNvSpPr txBox="1"/>
          <p:nvPr>
            <p:ph idx="6" type="subTitle"/>
          </p:nvPr>
        </p:nvSpPr>
        <p:spPr>
          <a:xfrm>
            <a:off x="61987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8" name="Google Shape;168;p28"/>
          <p:cNvPicPr preferRelativeResize="0"/>
          <p:nvPr/>
        </p:nvPicPr>
        <p:blipFill>
          <a:blip r:embed="rId2">
            <a:alphaModFix/>
          </a:blip>
          <a:stretch>
            <a:fillRect/>
          </a:stretch>
        </p:blipFill>
        <p:spPr>
          <a:xfrm rot="1164762">
            <a:off x="138459" y="3910848"/>
            <a:ext cx="1005180" cy="1005241"/>
          </a:xfrm>
          <a:prstGeom prst="rect">
            <a:avLst/>
          </a:prstGeom>
          <a:noFill/>
          <a:ln>
            <a:noFill/>
          </a:ln>
        </p:spPr>
      </p:pic>
      <p:pic>
        <p:nvPicPr>
          <p:cNvPr id="169" name="Google Shape;169;p28"/>
          <p:cNvPicPr preferRelativeResize="0"/>
          <p:nvPr/>
        </p:nvPicPr>
        <p:blipFill>
          <a:blip r:embed="rId3">
            <a:alphaModFix/>
          </a:blip>
          <a:stretch>
            <a:fillRect/>
          </a:stretch>
        </p:blipFill>
        <p:spPr>
          <a:xfrm flipH="1" rot="4690383">
            <a:off x="7620962" y="168134"/>
            <a:ext cx="1064275" cy="112648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8">
    <p:spTree>
      <p:nvGrpSpPr>
        <p:cNvPr id="170" name="Shape 170"/>
        <p:cNvGrpSpPr/>
        <p:nvPr/>
      </p:nvGrpSpPr>
      <p:grpSpPr>
        <a:xfrm>
          <a:off x="0" y="0"/>
          <a:ext cx="0" cy="0"/>
          <a:chOff x="0" y="0"/>
          <a:chExt cx="0" cy="0"/>
        </a:xfrm>
      </p:grpSpPr>
      <p:sp>
        <p:nvSpPr>
          <p:cNvPr id="171" name="Google Shape;171;p2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29"/>
          <p:cNvSpPr txBox="1"/>
          <p:nvPr>
            <p:ph idx="2" type="title"/>
          </p:nvPr>
        </p:nvSpPr>
        <p:spPr>
          <a:xfrm>
            <a:off x="901887" y="20162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3" name="Google Shape;173;p29"/>
          <p:cNvSpPr txBox="1"/>
          <p:nvPr>
            <p:ph idx="1" type="subTitle"/>
          </p:nvPr>
        </p:nvSpPr>
        <p:spPr>
          <a:xfrm>
            <a:off x="901875" y="2397025"/>
            <a:ext cx="1980000" cy="11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29"/>
          <p:cNvSpPr txBox="1"/>
          <p:nvPr>
            <p:ph idx="3" type="title"/>
          </p:nvPr>
        </p:nvSpPr>
        <p:spPr>
          <a:xfrm>
            <a:off x="6192484" y="2015673"/>
            <a:ext cx="1980000" cy="2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5" name="Google Shape;175;p29"/>
          <p:cNvSpPr txBox="1"/>
          <p:nvPr>
            <p:ph idx="4" type="subTitle"/>
          </p:nvPr>
        </p:nvSpPr>
        <p:spPr>
          <a:xfrm>
            <a:off x="3547172" y="2397025"/>
            <a:ext cx="1980000" cy="11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29"/>
          <p:cNvSpPr txBox="1"/>
          <p:nvPr>
            <p:ph idx="5" type="title"/>
          </p:nvPr>
        </p:nvSpPr>
        <p:spPr>
          <a:xfrm>
            <a:off x="3547176" y="20162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7" name="Google Shape;177;p29"/>
          <p:cNvSpPr txBox="1"/>
          <p:nvPr>
            <p:ph idx="6" type="subTitle"/>
          </p:nvPr>
        </p:nvSpPr>
        <p:spPr>
          <a:xfrm>
            <a:off x="6192478" y="2397025"/>
            <a:ext cx="1980000" cy="11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178" name="Google Shape;178;p29"/>
          <p:cNvPicPr preferRelativeResize="0"/>
          <p:nvPr/>
        </p:nvPicPr>
        <p:blipFill>
          <a:blip r:embed="rId2">
            <a:alphaModFix/>
          </a:blip>
          <a:stretch>
            <a:fillRect/>
          </a:stretch>
        </p:blipFill>
        <p:spPr>
          <a:xfrm>
            <a:off x="6728100" y="3147651"/>
            <a:ext cx="5430749" cy="4254799"/>
          </a:xfrm>
          <a:prstGeom prst="rect">
            <a:avLst/>
          </a:prstGeom>
          <a:noFill/>
          <a:ln>
            <a:noFill/>
          </a:ln>
        </p:spPr>
      </p:pic>
      <p:pic>
        <p:nvPicPr>
          <p:cNvPr id="179" name="Google Shape;179;p29"/>
          <p:cNvPicPr preferRelativeResize="0"/>
          <p:nvPr/>
        </p:nvPicPr>
        <p:blipFill>
          <a:blip r:embed="rId3">
            <a:alphaModFix/>
          </a:blip>
          <a:stretch>
            <a:fillRect/>
          </a:stretch>
        </p:blipFill>
        <p:spPr>
          <a:xfrm rot="1164641">
            <a:off x="6856035" y="4322408"/>
            <a:ext cx="634003" cy="633987"/>
          </a:xfrm>
          <a:prstGeom prst="rect">
            <a:avLst/>
          </a:prstGeom>
          <a:noFill/>
          <a:ln>
            <a:noFill/>
          </a:ln>
        </p:spPr>
      </p:pic>
      <p:pic>
        <p:nvPicPr>
          <p:cNvPr id="180" name="Google Shape;180;p29"/>
          <p:cNvPicPr preferRelativeResize="0"/>
          <p:nvPr/>
        </p:nvPicPr>
        <p:blipFill>
          <a:blip r:embed="rId3">
            <a:alphaModFix/>
          </a:blip>
          <a:stretch>
            <a:fillRect/>
          </a:stretch>
        </p:blipFill>
        <p:spPr>
          <a:xfrm rot="5957898">
            <a:off x="7580748" y="138071"/>
            <a:ext cx="1150229" cy="11501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9">
    <p:spTree>
      <p:nvGrpSpPr>
        <p:cNvPr id="181" name="Shape 181"/>
        <p:cNvGrpSpPr/>
        <p:nvPr/>
      </p:nvGrpSpPr>
      <p:grpSpPr>
        <a:xfrm>
          <a:off x="0" y="0"/>
          <a:ext cx="0" cy="0"/>
          <a:chOff x="0" y="0"/>
          <a:chExt cx="0" cy="0"/>
        </a:xfrm>
      </p:grpSpPr>
      <p:sp>
        <p:nvSpPr>
          <p:cNvPr id="182" name="Google Shape;182;p30"/>
          <p:cNvSpPr txBox="1"/>
          <p:nvPr>
            <p:ph type="title"/>
          </p:nvPr>
        </p:nvSpPr>
        <p:spPr>
          <a:xfrm>
            <a:off x="901887" y="138962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3" name="Google Shape;183;p30"/>
          <p:cNvSpPr txBox="1"/>
          <p:nvPr>
            <p:ph idx="1" type="subTitle"/>
          </p:nvPr>
        </p:nvSpPr>
        <p:spPr>
          <a:xfrm>
            <a:off x="901875" y="1770375"/>
            <a:ext cx="1980000" cy="9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30"/>
          <p:cNvSpPr txBox="1"/>
          <p:nvPr>
            <p:ph idx="2" type="title"/>
          </p:nvPr>
        </p:nvSpPr>
        <p:spPr>
          <a:xfrm>
            <a:off x="6192484" y="1389023"/>
            <a:ext cx="1980000" cy="2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5" name="Google Shape;185;p30"/>
          <p:cNvSpPr txBox="1"/>
          <p:nvPr>
            <p:ph idx="3" type="subTitle"/>
          </p:nvPr>
        </p:nvSpPr>
        <p:spPr>
          <a:xfrm>
            <a:off x="3547172" y="1770375"/>
            <a:ext cx="1980000" cy="9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30"/>
          <p:cNvSpPr txBox="1"/>
          <p:nvPr>
            <p:ph idx="4" type="title"/>
          </p:nvPr>
        </p:nvSpPr>
        <p:spPr>
          <a:xfrm>
            <a:off x="3547176" y="138962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7" name="Google Shape;187;p30"/>
          <p:cNvSpPr txBox="1"/>
          <p:nvPr>
            <p:ph idx="5" type="subTitle"/>
          </p:nvPr>
        </p:nvSpPr>
        <p:spPr>
          <a:xfrm>
            <a:off x="6192476" y="1770375"/>
            <a:ext cx="1980000" cy="94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30"/>
          <p:cNvSpPr txBox="1"/>
          <p:nvPr>
            <p:ph idx="6"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30"/>
          <p:cNvSpPr txBox="1"/>
          <p:nvPr>
            <p:ph idx="7" type="title"/>
          </p:nvPr>
        </p:nvSpPr>
        <p:spPr>
          <a:xfrm>
            <a:off x="2224537" y="29583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90" name="Google Shape;190;p30"/>
          <p:cNvSpPr txBox="1"/>
          <p:nvPr>
            <p:ph idx="8" type="subTitle"/>
          </p:nvPr>
        </p:nvSpPr>
        <p:spPr>
          <a:xfrm>
            <a:off x="2224525" y="3339125"/>
            <a:ext cx="1980000" cy="9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30"/>
          <p:cNvSpPr txBox="1"/>
          <p:nvPr>
            <p:ph idx="9" type="subTitle"/>
          </p:nvPr>
        </p:nvSpPr>
        <p:spPr>
          <a:xfrm>
            <a:off x="4869824" y="3339125"/>
            <a:ext cx="1980000" cy="93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30"/>
          <p:cNvSpPr txBox="1"/>
          <p:nvPr>
            <p:ph idx="13" type="title"/>
          </p:nvPr>
        </p:nvSpPr>
        <p:spPr>
          <a:xfrm>
            <a:off x="4869826" y="29583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pic>
        <p:nvPicPr>
          <p:cNvPr id="193" name="Google Shape;193;p30"/>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194" name="Google Shape;194;p30"/>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idx="1" type="body"/>
          </p:nvPr>
        </p:nvSpPr>
        <p:spPr>
          <a:xfrm>
            <a:off x="708600" y="1152475"/>
            <a:ext cx="77268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8" name="Google Shape;28;p4"/>
          <p:cNvPicPr preferRelativeResize="0"/>
          <p:nvPr/>
        </p:nvPicPr>
        <p:blipFill>
          <a:blip r:embed="rId2">
            <a:alphaModFix/>
          </a:blip>
          <a:stretch>
            <a:fillRect/>
          </a:stretch>
        </p:blipFill>
        <p:spPr>
          <a:xfrm flipH="1" rot="7856000">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spTree>
      <p:nvGrpSpPr>
        <p:cNvPr id="195" name="Shape 195"/>
        <p:cNvGrpSpPr/>
        <p:nvPr/>
      </p:nvGrpSpPr>
      <p:grpSpPr>
        <a:xfrm>
          <a:off x="0" y="0"/>
          <a:ext cx="0" cy="0"/>
          <a:chOff x="0" y="0"/>
          <a:chExt cx="0" cy="0"/>
        </a:xfrm>
      </p:grpSpPr>
      <p:sp>
        <p:nvSpPr>
          <p:cNvPr id="196" name="Google Shape;196;p31"/>
          <p:cNvSpPr txBox="1"/>
          <p:nvPr>
            <p:ph type="title"/>
          </p:nvPr>
        </p:nvSpPr>
        <p:spPr>
          <a:xfrm>
            <a:off x="1500663" y="1509594"/>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97" name="Google Shape;197;p31"/>
          <p:cNvSpPr txBox="1"/>
          <p:nvPr>
            <p:ph idx="1" type="subTitle"/>
          </p:nvPr>
        </p:nvSpPr>
        <p:spPr>
          <a:xfrm>
            <a:off x="1798272" y="1977425"/>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1"/>
          <p:cNvSpPr txBox="1"/>
          <p:nvPr>
            <p:ph idx="2" type="title"/>
          </p:nvPr>
        </p:nvSpPr>
        <p:spPr>
          <a:xfrm>
            <a:off x="4776243" y="1509594"/>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99" name="Google Shape;199;p31"/>
          <p:cNvSpPr txBox="1"/>
          <p:nvPr>
            <p:ph idx="3" type="subTitle"/>
          </p:nvPr>
        </p:nvSpPr>
        <p:spPr>
          <a:xfrm>
            <a:off x="5073849" y="1977425"/>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31"/>
          <p:cNvSpPr txBox="1"/>
          <p:nvPr>
            <p:ph idx="4" type="title"/>
          </p:nvPr>
        </p:nvSpPr>
        <p:spPr>
          <a:xfrm>
            <a:off x="1500663" y="3357700"/>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01" name="Google Shape;201;p31"/>
          <p:cNvSpPr txBox="1"/>
          <p:nvPr>
            <p:ph idx="5" type="subTitle"/>
          </p:nvPr>
        </p:nvSpPr>
        <p:spPr>
          <a:xfrm>
            <a:off x="1798272" y="3825526"/>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31"/>
          <p:cNvSpPr txBox="1"/>
          <p:nvPr>
            <p:ph idx="6" type="title"/>
          </p:nvPr>
        </p:nvSpPr>
        <p:spPr>
          <a:xfrm>
            <a:off x="4776243" y="3357700"/>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03" name="Google Shape;203;p31"/>
          <p:cNvSpPr txBox="1"/>
          <p:nvPr>
            <p:ph idx="7" type="subTitle"/>
          </p:nvPr>
        </p:nvSpPr>
        <p:spPr>
          <a:xfrm>
            <a:off x="5073849" y="3825526"/>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31"/>
          <p:cNvSpPr txBox="1"/>
          <p:nvPr>
            <p:ph idx="8"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5" name="Google Shape;205;p31"/>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06" name="Google Shape;206;p31"/>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07" name="Google Shape;207;p31"/>
          <p:cNvPicPr preferRelativeResize="0"/>
          <p:nvPr/>
        </p:nvPicPr>
        <p:blipFill>
          <a:blip r:embed="rId4">
            <a:alphaModFix/>
          </a:blip>
          <a:stretch>
            <a:fillRect/>
          </a:stretch>
        </p:blipFill>
        <p:spPr>
          <a:xfrm rot="-4969269">
            <a:off x="94679" y="3328671"/>
            <a:ext cx="1616669" cy="1616665"/>
          </a:xfrm>
          <a:prstGeom prst="rect">
            <a:avLst/>
          </a:prstGeom>
          <a:noFill/>
          <a:ln>
            <a:noFill/>
          </a:ln>
        </p:spPr>
      </p:pic>
      <p:pic>
        <p:nvPicPr>
          <p:cNvPr id="208" name="Google Shape;208;p31"/>
          <p:cNvPicPr preferRelativeResize="0"/>
          <p:nvPr/>
        </p:nvPicPr>
        <p:blipFill>
          <a:blip r:embed="rId3">
            <a:alphaModFix/>
          </a:blip>
          <a:stretch>
            <a:fillRect/>
          </a:stretch>
        </p:blipFill>
        <p:spPr>
          <a:xfrm flipH="1" rot="-10097946">
            <a:off x="772515" y="2868679"/>
            <a:ext cx="659361" cy="69790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4">
    <p:spTree>
      <p:nvGrpSpPr>
        <p:cNvPr id="209" name="Shape 209"/>
        <p:cNvGrpSpPr/>
        <p:nvPr/>
      </p:nvGrpSpPr>
      <p:grpSpPr>
        <a:xfrm>
          <a:off x="0" y="0"/>
          <a:ext cx="0" cy="0"/>
          <a:chOff x="0" y="0"/>
          <a:chExt cx="0" cy="0"/>
        </a:xfrm>
      </p:grpSpPr>
      <p:sp>
        <p:nvSpPr>
          <p:cNvPr id="210" name="Google Shape;210;p32"/>
          <p:cNvSpPr txBox="1"/>
          <p:nvPr>
            <p:ph type="title"/>
          </p:nvPr>
        </p:nvSpPr>
        <p:spPr>
          <a:xfrm>
            <a:off x="720000"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1" name="Google Shape;211;p32"/>
          <p:cNvSpPr txBox="1"/>
          <p:nvPr>
            <p:ph idx="1" type="subTitle"/>
          </p:nvPr>
        </p:nvSpPr>
        <p:spPr>
          <a:xfrm>
            <a:off x="720000"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32"/>
          <p:cNvSpPr txBox="1"/>
          <p:nvPr>
            <p:ph idx="2" type="title"/>
          </p:nvPr>
        </p:nvSpPr>
        <p:spPr>
          <a:xfrm>
            <a:off x="3419269"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3" name="Google Shape;213;p32"/>
          <p:cNvSpPr txBox="1"/>
          <p:nvPr>
            <p:ph idx="3" type="subTitle"/>
          </p:nvPr>
        </p:nvSpPr>
        <p:spPr>
          <a:xfrm>
            <a:off x="3419269"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32"/>
          <p:cNvSpPr txBox="1"/>
          <p:nvPr>
            <p:ph idx="4" type="title"/>
          </p:nvPr>
        </p:nvSpPr>
        <p:spPr>
          <a:xfrm>
            <a:off x="720000"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5" name="Google Shape;215;p32"/>
          <p:cNvSpPr txBox="1"/>
          <p:nvPr>
            <p:ph idx="5" type="subTitle"/>
          </p:nvPr>
        </p:nvSpPr>
        <p:spPr>
          <a:xfrm>
            <a:off x="720000"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2"/>
          <p:cNvSpPr txBox="1"/>
          <p:nvPr>
            <p:ph idx="6" type="title"/>
          </p:nvPr>
        </p:nvSpPr>
        <p:spPr>
          <a:xfrm>
            <a:off x="3419269"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7" name="Google Shape;217;p32"/>
          <p:cNvSpPr txBox="1"/>
          <p:nvPr>
            <p:ph idx="7" type="subTitle"/>
          </p:nvPr>
        </p:nvSpPr>
        <p:spPr>
          <a:xfrm>
            <a:off x="3419269"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32"/>
          <p:cNvSpPr txBox="1"/>
          <p:nvPr>
            <p:ph idx="8" type="title"/>
          </p:nvPr>
        </p:nvSpPr>
        <p:spPr>
          <a:xfrm>
            <a:off x="6118545"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9" name="Google Shape;219;p32"/>
          <p:cNvSpPr txBox="1"/>
          <p:nvPr>
            <p:ph idx="9" type="subTitle"/>
          </p:nvPr>
        </p:nvSpPr>
        <p:spPr>
          <a:xfrm>
            <a:off x="6118545"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2"/>
          <p:cNvSpPr txBox="1"/>
          <p:nvPr>
            <p:ph idx="13" type="title"/>
          </p:nvPr>
        </p:nvSpPr>
        <p:spPr>
          <a:xfrm>
            <a:off x="6118545"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21" name="Google Shape;221;p32"/>
          <p:cNvSpPr txBox="1"/>
          <p:nvPr>
            <p:ph idx="14" type="subTitle"/>
          </p:nvPr>
        </p:nvSpPr>
        <p:spPr>
          <a:xfrm>
            <a:off x="6118545"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32"/>
          <p:cNvSpPr txBox="1"/>
          <p:nvPr>
            <p:ph idx="15"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3" name="Google Shape;223;p32"/>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224" name="Google Shape;224;p32"/>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225" name="Shape 225"/>
        <p:cNvGrpSpPr/>
        <p:nvPr/>
      </p:nvGrpSpPr>
      <p:grpSpPr>
        <a:xfrm>
          <a:off x="0" y="0"/>
          <a:ext cx="0" cy="0"/>
          <a:chOff x="0" y="0"/>
          <a:chExt cx="0" cy="0"/>
        </a:xfrm>
      </p:grpSpPr>
      <p:sp>
        <p:nvSpPr>
          <p:cNvPr id="226" name="Google Shape;226;p33"/>
          <p:cNvSpPr txBox="1"/>
          <p:nvPr>
            <p:ph idx="1" type="subTitle"/>
          </p:nvPr>
        </p:nvSpPr>
        <p:spPr>
          <a:xfrm>
            <a:off x="1819350" y="1205425"/>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33"/>
          <p:cNvSpPr txBox="1"/>
          <p:nvPr>
            <p:ph hasCustomPrompt="1" type="title"/>
          </p:nvPr>
        </p:nvSpPr>
        <p:spPr>
          <a:xfrm>
            <a:off x="2120255" y="54000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33"/>
          <p:cNvSpPr txBox="1"/>
          <p:nvPr>
            <p:ph idx="2" type="subTitle"/>
          </p:nvPr>
        </p:nvSpPr>
        <p:spPr>
          <a:xfrm>
            <a:off x="1819350" y="2684200"/>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33"/>
          <p:cNvSpPr txBox="1"/>
          <p:nvPr>
            <p:ph hasCustomPrompt="1" idx="3" type="title"/>
          </p:nvPr>
        </p:nvSpPr>
        <p:spPr>
          <a:xfrm>
            <a:off x="2120250" y="201877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2800"/>
              <a:buNone/>
              <a:defRPr>
                <a:solidFill>
                  <a:schemeClr val="lt1"/>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t>xx%</a:t>
            </a:r>
          </a:p>
        </p:txBody>
      </p:sp>
      <p:sp>
        <p:nvSpPr>
          <p:cNvPr id="230" name="Google Shape;230;p33"/>
          <p:cNvSpPr txBox="1"/>
          <p:nvPr>
            <p:ph idx="4" type="subTitle"/>
          </p:nvPr>
        </p:nvSpPr>
        <p:spPr>
          <a:xfrm>
            <a:off x="1819352" y="4162975"/>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33"/>
          <p:cNvSpPr txBox="1"/>
          <p:nvPr>
            <p:ph hasCustomPrompt="1" idx="5" type="title"/>
          </p:nvPr>
        </p:nvSpPr>
        <p:spPr>
          <a:xfrm>
            <a:off x="2120253" y="349754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232" name="Google Shape;232;p33"/>
          <p:cNvPicPr preferRelativeResize="0"/>
          <p:nvPr/>
        </p:nvPicPr>
        <p:blipFill>
          <a:blip r:embed="rId2">
            <a:alphaModFix/>
          </a:blip>
          <a:stretch>
            <a:fillRect/>
          </a:stretch>
        </p:blipFill>
        <p:spPr>
          <a:xfrm flipH="1">
            <a:off x="-1442851" y="-2550488"/>
            <a:ext cx="4209976" cy="5362960"/>
          </a:xfrm>
          <a:prstGeom prst="rect">
            <a:avLst/>
          </a:prstGeom>
          <a:noFill/>
          <a:ln>
            <a:noFill/>
          </a:ln>
        </p:spPr>
      </p:pic>
      <p:pic>
        <p:nvPicPr>
          <p:cNvPr id="233" name="Google Shape;233;p33"/>
          <p:cNvPicPr preferRelativeResize="0"/>
          <p:nvPr/>
        </p:nvPicPr>
        <p:blipFill>
          <a:blip r:embed="rId3">
            <a:alphaModFix/>
          </a:blip>
          <a:stretch>
            <a:fillRect/>
          </a:stretch>
        </p:blipFill>
        <p:spPr>
          <a:xfrm rot="5400000">
            <a:off x="6927748" y="411321"/>
            <a:ext cx="2246498" cy="1760055"/>
          </a:xfrm>
          <a:prstGeom prst="rect">
            <a:avLst/>
          </a:prstGeom>
          <a:noFill/>
          <a:ln>
            <a:noFill/>
          </a:ln>
        </p:spPr>
      </p:pic>
      <p:pic>
        <p:nvPicPr>
          <p:cNvPr id="234" name="Google Shape;234;p33"/>
          <p:cNvPicPr preferRelativeResize="0"/>
          <p:nvPr/>
        </p:nvPicPr>
        <p:blipFill>
          <a:blip r:embed="rId4">
            <a:alphaModFix/>
          </a:blip>
          <a:stretch>
            <a:fillRect/>
          </a:stretch>
        </p:blipFill>
        <p:spPr>
          <a:xfrm rot="5400000">
            <a:off x="7726449" y="1025222"/>
            <a:ext cx="1024139" cy="1024139"/>
          </a:xfrm>
          <a:prstGeom prst="rect">
            <a:avLst/>
          </a:prstGeom>
          <a:noFill/>
          <a:ln>
            <a:noFill/>
          </a:ln>
        </p:spPr>
      </p:pic>
      <p:pic>
        <p:nvPicPr>
          <p:cNvPr id="235" name="Google Shape;235;p33"/>
          <p:cNvPicPr preferRelativeResize="0"/>
          <p:nvPr/>
        </p:nvPicPr>
        <p:blipFill>
          <a:blip r:embed="rId4">
            <a:alphaModFix/>
          </a:blip>
          <a:stretch>
            <a:fillRect/>
          </a:stretch>
        </p:blipFill>
        <p:spPr>
          <a:xfrm rot="8100000">
            <a:off x="416857" y="2227598"/>
            <a:ext cx="1052054" cy="105205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6">
    <p:spTree>
      <p:nvGrpSpPr>
        <p:cNvPr id="236" name="Shape 236"/>
        <p:cNvGrpSpPr/>
        <p:nvPr/>
      </p:nvGrpSpPr>
      <p:grpSpPr>
        <a:xfrm>
          <a:off x="0" y="0"/>
          <a:ext cx="0" cy="0"/>
          <a:chOff x="0" y="0"/>
          <a:chExt cx="0" cy="0"/>
        </a:xfrm>
      </p:grpSpPr>
      <p:sp>
        <p:nvSpPr>
          <p:cNvPr id="237" name="Google Shape;237;p34"/>
          <p:cNvSpPr txBox="1"/>
          <p:nvPr>
            <p:ph idx="1" type="subTitle"/>
          </p:nvPr>
        </p:nvSpPr>
        <p:spPr>
          <a:xfrm>
            <a:off x="2554800" y="4203362"/>
            <a:ext cx="4034400" cy="2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38" name="Google Shape;238;p34"/>
          <p:cNvSpPr txBox="1"/>
          <p:nvPr>
            <p:ph idx="2" type="subTitle"/>
          </p:nvPr>
        </p:nvSpPr>
        <p:spPr>
          <a:xfrm>
            <a:off x="2851500" y="2349237"/>
            <a:ext cx="3441000" cy="9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4"/>
          <p:cNvSpPr txBox="1"/>
          <p:nvPr>
            <p:ph type="title"/>
          </p:nvPr>
        </p:nvSpPr>
        <p:spPr>
          <a:xfrm>
            <a:off x="1475700" y="471838"/>
            <a:ext cx="6192600" cy="15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240" name="Google Shape;240;p34"/>
          <p:cNvSpPr txBox="1"/>
          <p:nvPr/>
        </p:nvSpPr>
        <p:spPr>
          <a:xfrm>
            <a:off x="2851500" y="3422375"/>
            <a:ext cx="3441000" cy="6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Maven Pro"/>
                <a:ea typeface="Maven Pro"/>
                <a:cs typeface="Maven Pro"/>
                <a:sym typeface="Maven Pro"/>
              </a:rPr>
              <a:t>CREDITS: This presentation template was created by </a:t>
            </a:r>
            <a:r>
              <a:rPr lang="en" sz="1200">
                <a:solidFill>
                  <a:schemeClr val="lt1"/>
                </a:solidFill>
                <a:uFill>
                  <a:noFill/>
                </a:uFill>
                <a:latin typeface="Maven Pro SemiBold"/>
                <a:ea typeface="Maven Pro SemiBold"/>
                <a:cs typeface="Maven Pro SemiBold"/>
                <a:sym typeface="Maven Pro SemiBold"/>
                <a:hlinkClick r:id="rId2">
                  <a:extLst>
                    <a:ext uri="{A12FA001-AC4F-418D-AE19-62706E023703}">
                      <ahyp:hlinkClr val="tx"/>
                    </a:ext>
                  </a:extLst>
                </a:hlinkClick>
              </a:rPr>
              <a:t>Slidesgo</a:t>
            </a:r>
            <a:r>
              <a:rPr lang="en" sz="1200">
                <a:solidFill>
                  <a:schemeClr val="lt1"/>
                </a:solidFill>
                <a:latin typeface="Maven Pro"/>
                <a:ea typeface="Maven Pro"/>
                <a:cs typeface="Maven Pro"/>
                <a:sym typeface="Maven Pro"/>
              </a:rPr>
              <a:t>, including icons by </a:t>
            </a:r>
            <a:r>
              <a:rPr lang="en" sz="1200">
                <a:solidFill>
                  <a:schemeClr val="lt1"/>
                </a:solidFill>
                <a:uFill>
                  <a:noFill/>
                </a:uFill>
                <a:latin typeface="Maven Pro SemiBold"/>
                <a:ea typeface="Maven Pro SemiBold"/>
                <a:cs typeface="Maven Pro SemiBold"/>
                <a:sym typeface="Maven Pro SemiBold"/>
                <a:hlinkClick r:id="rId3">
                  <a:extLst>
                    <a:ext uri="{A12FA001-AC4F-418D-AE19-62706E023703}">
                      <ahyp:hlinkClr val="tx"/>
                    </a:ext>
                  </a:extLst>
                </a:hlinkClick>
              </a:rPr>
              <a:t>Flaticon</a:t>
            </a:r>
            <a:r>
              <a:rPr lang="en" sz="1200">
                <a:solidFill>
                  <a:schemeClr val="lt1"/>
                </a:solidFill>
                <a:latin typeface="Maven Pro"/>
                <a:ea typeface="Maven Pro"/>
                <a:cs typeface="Maven Pro"/>
                <a:sym typeface="Maven Pro"/>
              </a:rPr>
              <a:t>, infographics &amp; images by </a:t>
            </a:r>
            <a:r>
              <a:rPr lang="en" sz="1200">
                <a:solidFill>
                  <a:schemeClr val="lt1"/>
                </a:solidFill>
                <a:uFill>
                  <a:noFill/>
                </a:uFill>
                <a:latin typeface="Maven Pro SemiBold"/>
                <a:ea typeface="Maven Pro SemiBold"/>
                <a:cs typeface="Maven Pro SemiBold"/>
                <a:sym typeface="Maven Pro SemiBold"/>
                <a:hlinkClick r:id="rId4">
                  <a:extLst>
                    <a:ext uri="{A12FA001-AC4F-418D-AE19-62706E023703}">
                      <ahyp:hlinkClr val="tx"/>
                    </a:ext>
                  </a:extLst>
                </a:hlinkClick>
              </a:rPr>
              <a:t>Freepik</a:t>
            </a:r>
            <a:endParaRPr sz="1000">
              <a:solidFill>
                <a:schemeClr val="lt1"/>
              </a:solidFill>
              <a:latin typeface="Maven Pro"/>
              <a:ea typeface="Maven Pro"/>
              <a:cs typeface="Maven Pro"/>
              <a:sym typeface="Maven Pro"/>
            </a:endParaRPr>
          </a:p>
        </p:txBody>
      </p:sp>
      <p:pic>
        <p:nvPicPr>
          <p:cNvPr id="241" name="Google Shape;241;p34"/>
          <p:cNvPicPr preferRelativeResize="0"/>
          <p:nvPr/>
        </p:nvPicPr>
        <p:blipFill>
          <a:blip r:embed="rId5">
            <a:alphaModFix/>
          </a:blip>
          <a:stretch>
            <a:fillRect/>
          </a:stretch>
        </p:blipFill>
        <p:spPr>
          <a:xfrm>
            <a:off x="6230472" y="-3523600"/>
            <a:ext cx="5277651" cy="6723048"/>
          </a:xfrm>
          <a:prstGeom prst="rect">
            <a:avLst/>
          </a:prstGeom>
          <a:noFill/>
          <a:ln>
            <a:noFill/>
          </a:ln>
        </p:spPr>
      </p:pic>
      <p:pic>
        <p:nvPicPr>
          <p:cNvPr id="242" name="Google Shape;242;p34"/>
          <p:cNvPicPr preferRelativeResize="0"/>
          <p:nvPr/>
        </p:nvPicPr>
        <p:blipFill>
          <a:blip r:embed="rId6">
            <a:alphaModFix/>
          </a:blip>
          <a:stretch>
            <a:fillRect/>
          </a:stretch>
        </p:blipFill>
        <p:spPr>
          <a:xfrm flipH="1" rot="-5400000">
            <a:off x="-109625" y="1903725"/>
            <a:ext cx="3202249" cy="2508849"/>
          </a:xfrm>
          <a:prstGeom prst="rect">
            <a:avLst/>
          </a:prstGeom>
          <a:noFill/>
          <a:ln>
            <a:noFill/>
          </a:ln>
        </p:spPr>
      </p:pic>
      <p:pic>
        <p:nvPicPr>
          <p:cNvPr id="243" name="Google Shape;243;p34"/>
          <p:cNvPicPr preferRelativeResize="0"/>
          <p:nvPr/>
        </p:nvPicPr>
        <p:blipFill>
          <a:blip r:embed="rId7">
            <a:alphaModFix/>
          </a:blip>
          <a:stretch>
            <a:fillRect/>
          </a:stretch>
        </p:blipFill>
        <p:spPr>
          <a:xfrm flipH="1" rot="-5400000">
            <a:off x="494276" y="2778801"/>
            <a:ext cx="1459850" cy="1459850"/>
          </a:xfrm>
          <a:prstGeom prst="rect">
            <a:avLst/>
          </a:prstGeom>
          <a:noFill/>
          <a:ln>
            <a:noFill/>
          </a:ln>
        </p:spPr>
      </p:pic>
      <p:pic>
        <p:nvPicPr>
          <p:cNvPr id="244" name="Google Shape;244;p34"/>
          <p:cNvPicPr preferRelativeResize="0"/>
          <p:nvPr/>
        </p:nvPicPr>
        <p:blipFill>
          <a:blip r:embed="rId7">
            <a:alphaModFix/>
          </a:blip>
          <a:stretch>
            <a:fillRect/>
          </a:stretch>
        </p:blipFill>
        <p:spPr>
          <a:xfrm flipH="1" rot="-8100000">
            <a:off x="7360947" y="2269023"/>
            <a:ext cx="1318861" cy="131886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6">
    <p:spTree>
      <p:nvGrpSpPr>
        <p:cNvPr id="245"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
    <p:spTree>
      <p:nvGrpSpPr>
        <p:cNvPr id="25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5"/>
          <p:cNvSpPr txBox="1"/>
          <p:nvPr>
            <p:ph idx="1" type="subTitle"/>
          </p:nvPr>
        </p:nvSpPr>
        <p:spPr>
          <a:xfrm>
            <a:off x="1366963" y="1967728"/>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33" name="Google Shape;33;p5"/>
          <p:cNvSpPr txBox="1"/>
          <p:nvPr>
            <p:ph idx="2" type="subTitle"/>
          </p:nvPr>
        </p:nvSpPr>
        <p:spPr>
          <a:xfrm>
            <a:off x="4869438" y="1967728"/>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34" name="Google Shape;34;p5"/>
          <p:cNvSpPr txBox="1"/>
          <p:nvPr>
            <p:ph idx="3" type="subTitle"/>
          </p:nvPr>
        </p:nvSpPr>
        <p:spPr>
          <a:xfrm>
            <a:off x="1692163" y="2734126"/>
            <a:ext cx="2257200" cy="110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5194638" y="2734126"/>
            <a:ext cx="2257200" cy="110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flipH="1" rot="-6109617">
            <a:off x="199209" y="3777608"/>
            <a:ext cx="1064275" cy="11264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42" name="Google Shape;42;p6"/>
          <p:cNvPicPr preferRelativeResize="0"/>
          <p:nvPr/>
        </p:nvPicPr>
        <p:blipFill>
          <a:blip r:embed="rId2">
            <a:alphaModFix/>
          </a:blip>
          <a:stretch>
            <a:fillRect/>
          </a:stretch>
        </p:blipFill>
        <p:spPr>
          <a:xfrm flipH="1" rot="6177325">
            <a:off x="146063" y="2947895"/>
            <a:ext cx="1934205" cy="2047244"/>
          </a:xfrm>
          <a:prstGeom prst="rect">
            <a:avLst/>
          </a:prstGeom>
          <a:noFill/>
          <a:ln>
            <a:noFill/>
          </a:ln>
        </p:spPr>
      </p:pic>
      <p:pic>
        <p:nvPicPr>
          <p:cNvPr id="43" name="Google Shape;43;p6"/>
          <p:cNvPicPr preferRelativeResize="0"/>
          <p:nvPr/>
        </p:nvPicPr>
        <p:blipFill>
          <a:blip r:embed="rId3">
            <a:alphaModFix/>
          </a:blip>
          <a:stretch>
            <a:fillRect/>
          </a:stretch>
        </p:blipFill>
        <p:spPr>
          <a:xfrm rot="-10759919">
            <a:off x="7816860" y="173259"/>
            <a:ext cx="784591" cy="78459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type="title"/>
          </p:nvPr>
        </p:nvSpPr>
        <p:spPr>
          <a:xfrm>
            <a:off x="632159" y="1735306"/>
            <a:ext cx="3048900" cy="44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2800"/>
              <a:buNone/>
              <a:defRPr/>
            </a:lvl2pPr>
            <a:lvl3pPr lvl="2" rtl="0" algn="r">
              <a:lnSpc>
                <a:spcPct val="100000"/>
              </a:lnSpc>
              <a:spcBef>
                <a:spcPts val="0"/>
              </a:spcBef>
              <a:spcAft>
                <a:spcPts val="0"/>
              </a:spcAft>
              <a:buSzPts val="2800"/>
              <a:buNone/>
              <a:defRPr/>
            </a:lvl3pPr>
            <a:lvl4pPr lvl="3" rtl="0" algn="r">
              <a:lnSpc>
                <a:spcPct val="100000"/>
              </a:lnSpc>
              <a:spcBef>
                <a:spcPts val="0"/>
              </a:spcBef>
              <a:spcAft>
                <a:spcPts val="0"/>
              </a:spcAft>
              <a:buSzPts val="2800"/>
              <a:buNone/>
              <a:defRPr/>
            </a:lvl4pPr>
            <a:lvl5pPr lvl="4" rtl="0" algn="r">
              <a:lnSpc>
                <a:spcPct val="100000"/>
              </a:lnSpc>
              <a:spcBef>
                <a:spcPts val="0"/>
              </a:spcBef>
              <a:spcAft>
                <a:spcPts val="0"/>
              </a:spcAft>
              <a:buSzPts val="2800"/>
              <a:buNone/>
              <a:defRPr/>
            </a:lvl5pPr>
            <a:lvl6pPr lvl="5" rtl="0" algn="r">
              <a:lnSpc>
                <a:spcPct val="100000"/>
              </a:lnSpc>
              <a:spcBef>
                <a:spcPts val="0"/>
              </a:spcBef>
              <a:spcAft>
                <a:spcPts val="0"/>
              </a:spcAft>
              <a:buSzPts val="2800"/>
              <a:buNone/>
              <a:defRPr/>
            </a:lvl6pPr>
            <a:lvl7pPr lvl="6" rtl="0" algn="r">
              <a:lnSpc>
                <a:spcPct val="100000"/>
              </a:lnSpc>
              <a:spcBef>
                <a:spcPts val="0"/>
              </a:spcBef>
              <a:spcAft>
                <a:spcPts val="0"/>
              </a:spcAft>
              <a:buSzPts val="2800"/>
              <a:buNone/>
              <a:defRPr/>
            </a:lvl7pPr>
            <a:lvl8pPr lvl="7" rtl="0" algn="r">
              <a:lnSpc>
                <a:spcPct val="100000"/>
              </a:lnSpc>
              <a:spcBef>
                <a:spcPts val="0"/>
              </a:spcBef>
              <a:spcAft>
                <a:spcPts val="0"/>
              </a:spcAft>
              <a:buSzPts val="2800"/>
              <a:buNone/>
              <a:defRPr/>
            </a:lvl8pPr>
            <a:lvl9pPr lvl="8" rtl="0" algn="r">
              <a:lnSpc>
                <a:spcPct val="100000"/>
              </a:lnSpc>
              <a:spcBef>
                <a:spcPts val="0"/>
              </a:spcBef>
              <a:spcAft>
                <a:spcPts val="0"/>
              </a:spcAft>
              <a:buSzPts val="2800"/>
              <a:buNone/>
              <a:defRPr/>
            </a:lvl9pPr>
          </a:lstStyle>
          <a:p/>
        </p:txBody>
      </p:sp>
      <p:sp>
        <p:nvSpPr>
          <p:cNvPr id="46" name="Google Shape;46;p7"/>
          <p:cNvSpPr txBox="1"/>
          <p:nvPr>
            <p:ph idx="1" type="body"/>
          </p:nvPr>
        </p:nvSpPr>
        <p:spPr>
          <a:xfrm>
            <a:off x="632209" y="2198894"/>
            <a:ext cx="3048900" cy="1209300"/>
          </a:xfrm>
          <a:prstGeom prst="rect">
            <a:avLst/>
          </a:prstGeom>
        </p:spPr>
        <p:txBody>
          <a:bodyPr anchorCtr="0" anchor="t" bIns="91425" lIns="91425" spcFirstLastPara="1" rIns="91425" wrap="square" tIns="91425">
            <a:noAutofit/>
          </a:bodyPr>
          <a:lstStyle>
            <a:lvl1pPr indent="-342900" lvl="0" marL="457200" rtl="0" algn="r">
              <a:lnSpc>
                <a:spcPct val="100000"/>
              </a:lnSpc>
              <a:spcBef>
                <a:spcPts val="0"/>
              </a:spcBef>
              <a:spcAft>
                <a:spcPts val="0"/>
              </a:spcAft>
              <a:buSzPts val="1800"/>
              <a:buChar char="●"/>
              <a:defRPr sz="1400"/>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8"/>
          <p:cNvSpPr txBox="1"/>
          <p:nvPr>
            <p:ph type="title"/>
          </p:nvPr>
        </p:nvSpPr>
        <p:spPr>
          <a:xfrm>
            <a:off x="2163341" y="1307100"/>
            <a:ext cx="6367800" cy="252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500"/>
              <a:buNone/>
              <a:defRPr sz="9500"/>
            </a:lvl1pPr>
            <a:lvl2pPr lvl="1" rtl="0" algn="r">
              <a:spcBef>
                <a:spcPts val="0"/>
              </a:spcBef>
              <a:spcAft>
                <a:spcPts val="0"/>
              </a:spcAft>
              <a:buSzPts val="9500"/>
              <a:buNone/>
              <a:defRPr sz="9500"/>
            </a:lvl2pPr>
            <a:lvl3pPr lvl="2" rtl="0" algn="r">
              <a:spcBef>
                <a:spcPts val="0"/>
              </a:spcBef>
              <a:spcAft>
                <a:spcPts val="0"/>
              </a:spcAft>
              <a:buSzPts val="9500"/>
              <a:buNone/>
              <a:defRPr sz="9500"/>
            </a:lvl3pPr>
            <a:lvl4pPr lvl="3" rtl="0" algn="r">
              <a:spcBef>
                <a:spcPts val="0"/>
              </a:spcBef>
              <a:spcAft>
                <a:spcPts val="0"/>
              </a:spcAft>
              <a:buSzPts val="9500"/>
              <a:buNone/>
              <a:defRPr sz="9500"/>
            </a:lvl4pPr>
            <a:lvl5pPr lvl="4" rtl="0" algn="r">
              <a:spcBef>
                <a:spcPts val="0"/>
              </a:spcBef>
              <a:spcAft>
                <a:spcPts val="0"/>
              </a:spcAft>
              <a:buSzPts val="9500"/>
              <a:buNone/>
              <a:defRPr sz="9500"/>
            </a:lvl5pPr>
            <a:lvl6pPr lvl="5" rtl="0" algn="r">
              <a:spcBef>
                <a:spcPts val="0"/>
              </a:spcBef>
              <a:spcAft>
                <a:spcPts val="0"/>
              </a:spcAft>
              <a:buSzPts val="9500"/>
              <a:buNone/>
              <a:defRPr sz="9500"/>
            </a:lvl6pPr>
            <a:lvl7pPr lvl="6" rtl="0" algn="r">
              <a:spcBef>
                <a:spcPts val="0"/>
              </a:spcBef>
              <a:spcAft>
                <a:spcPts val="0"/>
              </a:spcAft>
              <a:buSzPts val="9500"/>
              <a:buNone/>
              <a:defRPr sz="9500"/>
            </a:lvl7pPr>
            <a:lvl8pPr lvl="7" rtl="0" algn="r">
              <a:spcBef>
                <a:spcPts val="0"/>
              </a:spcBef>
              <a:spcAft>
                <a:spcPts val="0"/>
              </a:spcAft>
              <a:buSzPts val="9500"/>
              <a:buNone/>
              <a:defRPr sz="9500"/>
            </a:lvl8pPr>
            <a:lvl9pPr lvl="8" rtl="0" algn="r">
              <a:spcBef>
                <a:spcPts val="0"/>
              </a:spcBef>
              <a:spcAft>
                <a:spcPts val="0"/>
              </a:spcAft>
              <a:buSzPts val="9500"/>
              <a:buNone/>
              <a:defRPr sz="9500"/>
            </a:lvl9pPr>
          </a:lstStyle>
          <a:p/>
        </p:txBody>
      </p:sp>
      <p:pic>
        <p:nvPicPr>
          <p:cNvPr id="52" name="Google Shape;52;p8"/>
          <p:cNvPicPr preferRelativeResize="0"/>
          <p:nvPr/>
        </p:nvPicPr>
        <p:blipFill>
          <a:blip r:embed="rId2">
            <a:alphaModFix/>
          </a:blip>
          <a:stretch>
            <a:fillRect/>
          </a:stretch>
        </p:blipFill>
        <p:spPr>
          <a:xfrm rot="10800000">
            <a:off x="228749" y="1501448"/>
            <a:ext cx="2819414" cy="3531602"/>
          </a:xfrm>
          <a:prstGeom prst="rect">
            <a:avLst/>
          </a:prstGeom>
          <a:noFill/>
          <a:ln>
            <a:noFill/>
          </a:ln>
        </p:spPr>
      </p:pic>
      <p:pic>
        <p:nvPicPr>
          <p:cNvPr id="53" name="Google Shape;53;p8"/>
          <p:cNvPicPr preferRelativeResize="0"/>
          <p:nvPr/>
        </p:nvPicPr>
        <p:blipFill>
          <a:blip r:embed="rId3">
            <a:alphaModFix/>
          </a:blip>
          <a:stretch>
            <a:fillRect/>
          </a:stretch>
        </p:blipFill>
        <p:spPr>
          <a:xfrm rot="-9044240">
            <a:off x="2482346" y="2982146"/>
            <a:ext cx="1090751" cy="115447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title"/>
          </p:nvPr>
        </p:nvSpPr>
        <p:spPr>
          <a:xfrm>
            <a:off x="883100" y="1603025"/>
            <a:ext cx="3860700" cy="65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56" name="Google Shape;56;p9"/>
          <p:cNvSpPr txBox="1"/>
          <p:nvPr>
            <p:ph idx="1" type="subTitle"/>
          </p:nvPr>
        </p:nvSpPr>
        <p:spPr>
          <a:xfrm>
            <a:off x="883100" y="2260375"/>
            <a:ext cx="3860700" cy="1280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txBox="1"/>
          <p:nvPr>
            <p:ph type="title"/>
          </p:nvPr>
        </p:nvSpPr>
        <p:spPr>
          <a:xfrm>
            <a:off x="484175" y="377800"/>
            <a:ext cx="3447900" cy="133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pic>
        <p:nvPicPr>
          <p:cNvPr id="61" name="Google Shape;61;p10"/>
          <p:cNvPicPr preferRelativeResize="0"/>
          <p:nvPr/>
        </p:nvPicPr>
        <p:blipFill>
          <a:blip r:embed="rId2">
            <a:alphaModFix/>
          </a:blip>
          <a:stretch>
            <a:fillRect/>
          </a:stretch>
        </p:blipFill>
        <p:spPr>
          <a:xfrm rot="-2700007">
            <a:off x="674442" y="-523730"/>
            <a:ext cx="2972001" cy="313863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2.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p:txBody>
      </p:sp>
      <p:sp>
        <p:nvSpPr>
          <p:cNvPr id="7" name="Google Shape;7;p1"/>
          <p:cNvSpPr txBox="1"/>
          <p:nvPr>
            <p:ph idx="1" type="body"/>
          </p:nvPr>
        </p:nvSpPr>
        <p:spPr>
          <a:xfrm>
            <a:off x="708600" y="1152475"/>
            <a:ext cx="77268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6.gif"/><Relationship Id="rId5" Type="http://schemas.openxmlformats.org/officeDocument/2006/relationships/image" Target="../media/image36.gif"/><Relationship Id="rId6"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9.gif"/><Relationship Id="rId4" Type="http://schemas.openxmlformats.org/officeDocument/2006/relationships/image" Target="../media/image3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23.png"/><Relationship Id="rId5" Type="http://schemas.openxmlformats.org/officeDocument/2006/relationships/image" Target="../media/image15.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14.png"/><Relationship Id="rId6"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7.gif"/><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8.gif"/><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gif"/><Relationship Id="rId4" Type="http://schemas.openxmlformats.org/officeDocument/2006/relationships/image" Target="../media/image3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ctrTitle"/>
          </p:nvPr>
        </p:nvSpPr>
        <p:spPr>
          <a:xfrm>
            <a:off x="681600" y="885100"/>
            <a:ext cx="7780800" cy="239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Dream Fusion</a:t>
            </a:r>
            <a:endParaRPr b="1"/>
          </a:p>
          <a:p>
            <a:pPr indent="0" lvl="0" marL="0" rtl="0" algn="ctr">
              <a:spcBef>
                <a:spcPts val="0"/>
              </a:spcBef>
              <a:spcAft>
                <a:spcPts val="0"/>
              </a:spcAft>
              <a:buNone/>
            </a:pPr>
            <a:r>
              <a:rPr lang="en"/>
              <a:t>Text-to-3D</a:t>
            </a:r>
            <a:endParaRPr/>
          </a:p>
          <a:p>
            <a:pPr indent="0" lvl="0" marL="0" rtl="0" algn="ctr">
              <a:spcBef>
                <a:spcPts val="0"/>
              </a:spcBef>
              <a:spcAft>
                <a:spcPts val="0"/>
              </a:spcAft>
              <a:buNone/>
            </a:pPr>
            <a:r>
              <a:rPr lang="en"/>
              <a:t>Using 2D Diffusion</a:t>
            </a:r>
            <a:endParaRPr/>
          </a:p>
        </p:txBody>
      </p:sp>
      <p:sp>
        <p:nvSpPr>
          <p:cNvPr id="262" name="Google Shape;262;p37"/>
          <p:cNvSpPr txBox="1"/>
          <p:nvPr>
            <p:ph idx="1" type="subTitle"/>
          </p:nvPr>
        </p:nvSpPr>
        <p:spPr>
          <a:xfrm>
            <a:off x="2694000" y="3275200"/>
            <a:ext cx="3756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Fung Ho Kit 3035779105</a:t>
            </a:r>
            <a:endParaRPr/>
          </a:p>
          <a:p>
            <a:pPr indent="0" lvl="0" marL="0" rtl="0" algn="ctr">
              <a:spcBef>
                <a:spcPts val="0"/>
              </a:spcBef>
              <a:spcAft>
                <a:spcPts val="0"/>
              </a:spcAft>
              <a:buNone/>
            </a:pPr>
            <a:r>
              <a:rPr lang="en"/>
              <a:t>Zhang Yuhan 3035771672</a:t>
            </a:r>
            <a:endParaRPr/>
          </a:p>
          <a:p>
            <a:pPr indent="0" lvl="0" marL="0" rtl="0" algn="ctr">
              <a:spcBef>
                <a:spcPts val="0"/>
              </a:spcBef>
              <a:spcAft>
                <a:spcPts val="0"/>
              </a:spcAft>
              <a:buNone/>
            </a:pPr>
            <a:r>
              <a:rPr lang="en"/>
              <a:t>Jing Jingderong 3035771775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6"/>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41" name="Google Shape;341;p46"/>
          <p:cNvSpPr txBox="1"/>
          <p:nvPr>
            <p:ph type="title"/>
          </p:nvPr>
        </p:nvSpPr>
        <p:spPr>
          <a:xfrm>
            <a:off x="720000" y="2641475"/>
            <a:ext cx="77040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Reproduction &amp; Analysis</a:t>
            </a:r>
            <a:endParaRPr b="1" sz="4000"/>
          </a:p>
        </p:txBody>
      </p:sp>
      <p:sp>
        <p:nvSpPr>
          <p:cNvPr id="342" name="Google Shape;342;p46"/>
          <p:cNvSpPr txBox="1"/>
          <p:nvPr>
            <p:ph idx="2" type="title"/>
          </p:nvPr>
        </p:nvSpPr>
        <p:spPr>
          <a:xfrm>
            <a:off x="3731250" y="1492200"/>
            <a:ext cx="1681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ctrTitle"/>
          </p:nvPr>
        </p:nvSpPr>
        <p:spPr>
          <a:xfrm>
            <a:off x="681600" y="1376700"/>
            <a:ext cx="7780800" cy="239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 Trials</a:t>
            </a:r>
            <a:endParaRPr/>
          </a:p>
          <a:p>
            <a:pPr indent="0" lvl="0" marL="0" rtl="0" algn="ctr">
              <a:spcBef>
                <a:spcPts val="0"/>
              </a:spcBef>
              <a:spcAft>
                <a:spcPts val="0"/>
              </a:spcAft>
              <a:buNone/>
            </a:pPr>
            <a:r>
              <a:rPr lang="en"/>
              <a:t>Coherence </a:t>
            </a:r>
            <a:r>
              <a:rPr lang="en"/>
              <a:t>Reproduction</a:t>
            </a:r>
            <a:endParaRPr/>
          </a:p>
          <a:p>
            <a:pPr indent="0" lvl="0" marL="0" rtl="0" algn="ctr">
              <a:spcBef>
                <a:spcPts val="0"/>
              </a:spcBef>
              <a:spcAft>
                <a:spcPts val="0"/>
              </a:spcAft>
              <a:buNone/>
            </a:pPr>
            <a:r>
              <a:rPr lang="en"/>
              <a:t>Ablation Test Reproduction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3047559" y="383231"/>
            <a:ext cx="3048900" cy="4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Demo Trials</a:t>
            </a:r>
            <a:endParaRPr sz="3300"/>
          </a:p>
        </p:txBody>
      </p:sp>
      <p:pic>
        <p:nvPicPr>
          <p:cNvPr id="353" name="Google Shape;353;p48"/>
          <p:cNvPicPr preferRelativeResize="0"/>
          <p:nvPr/>
        </p:nvPicPr>
        <p:blipFill>
          <a:blip r:embed="rId3">
            <a:alphaModFix/>
          </a:blip>
          <a:stretch>
            <a:fillRect/>
          </a:stretch>
        </p:blipFill>
        <p:spPr>
          <a:xfrm>
            <a:off x="863000" y="1160852"/>
            <a:ext cx="7417999" cy="1957150"/>
          </a:xfrm>
          <a:prstGeom prst="rect">
            <a:avLst/>
          </a:prstGeom>
          <a:noFill/>
          <a:ln>
            <a:noFill/>
          </a:ln>
        </p:spPr>
      </p:pic>
      <p:pic>
        <p:nvPicPr>
          <p:cNvPr id="354" name="Google Shape;354;p48"/>
          <p:cNvPicPr preferRelativeResize="0"/>
          <p:nvPr/>
        </p:nvPicPr>
        <p:blipFill>
          <a:blip r:embed="rId4">
            <a:alphaModFix/>
          </a:blip>
          <a:stretch>
            <a:fillRect/>
          </a:stretch>
        </p:blipFill>
        <p:spPr>
          <a:xfrm>
            <a:off x="1163850" y="3226425"/>
            <a:ext cx="1631376" cy="1631376"/>
          </a:xfrm>
          <a:prstGeom prst="rect">
            <a:avLst/>
          </a:prstGeom>
          <a:noFill/>
          <a:ln>
            <a:noFill/>
          </a:ln>
        </p:spPr>
      </p:pic>
      <p:pic>
        <p:nvPicPr>
          <p:cNvPr id="355" name="Google Shape;355;p48"/>
          <p:cNvPicPr preferRelativeResize="0"/>
          <p:nvPr/>
        </p:nvPicPr>
        <p:blipFill>
          <a:blip r:embed="rId5">
            <a:alphaModFix/>
          </a:blip>
          <a:stretch>
            <a:fillRect/>
          </a:stretch>
        </p:blipFill>
        <p:spPr>
          <a:xfrm>
            <a:off x="3588450" y="3226425"/>
            <a:ext cx="1631376" cy="1631376"/>
          </a:xfrm>
          <a:prstGeom prst="rect">
            <a:avLst/>
          </a:prstGeom>
          <a:noFill/>
          <a:ln>
            <a:noFill/>
          </a:ln>
        </p:spPr>
      </p:pic>
      <p:pic>
        <p:nvPicPr>
          <p:cNvPr id="356" name="Google Shape;356;p48"/>
          <p:cNvPicPr preferRelativeResize="0"/>
          <p:nvPr/>
        </p:nvPicPr>
        <p:blipFill>
          <a:blip r:embed="rId6">
            <a:alphaModFix/>
          </a:blip>
          <a:stretch>
            <a:fillRect/>
          </a:stretch>
        </p:blipFill>
        <p:spPr>
          <a:xfrm>
            <a:off x="6096450" y="3226425"/>
            <a:ext cx="1631376" cy="1631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1877832" y="400075"/>
            <a:ext cx="5052600" cy="4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Coherence Reproduction</a:t>
            </a:r>
            <a:endParaRPr sz="3300"/>
          </a:p>
        </p:txBody>
      </p:sp>
      <p:pic>
        <p:nvPicPr>
          <p:cNvPr id="362" name="Google Shape;362;p49"/>
          <p:cNvPicPr preferRelativeResize="0"/>
          <p:nvPr/>
        </p:nvPicPr>
        <p:blipFill>
          <a:blip r:embed="rId3">
            <a:alphaModFix/>
          </a:blip>
          <a:stretch>
            <a:fillRect/>
          </a:stretch>
        </p:blipFill>
        <p:spPr>
          <a:xfrm>
            <a:off x="1451775" y="1266900"/>
            <a:ext cx="6240451" cy="1005742"/>
          </a:xfrm>
          <a:prstGeom prst="rect">
            <a:avLst/>
          </a:prstGeom>
          <a:noFill/>
          <a:ln>
            <a:noFill/>
          </a:ln>
        </p:spPr>
      </p:pic>
      <p:pic>
        <p:nvPicPr>
          <p:cNvPr id="363" name="Google Shape;363;p49"/>
          <p:cNvPicPr preferRelativeResize="0"/>
          <p:nvPr/>
        </p:nvPicPr>
        <p:blipFill>
          <a:blip r:embed="rId4">
            <a:alphaModFix/>
          </a:blip>
          <a:stretch>
            <a:fillRect/>
          </a:stretch>
        </p:blipFill>
        <p:spPr>
          <a:xfrm>
            <a:off x="1451775" y="2368050"/>
            <a:ext cx="6240450" cy="2109950"/>
          </a:xfrm>
          <a:prstGeom prst="rect">
            <a:avLst/>
          </a:prstGeom>
          <a:noFill/>
          <a:ln>
            <a:noFill/>
          </a:ln>
        </p:spPr>
      </p:pic>
      <p:sp>
        <p:nvSpPr>
          <p:cNvPr id="364" name="Google Shape;364;p49"/>
          <p:cNvSpPr txBox="1"/>
          <p:nvPr/>
        </p:nvSpPr>
        <p:spPr>
          <a:xfrm>
            <a:off x="1170975" y="4573400"/>
            <a:ext cx="671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We only run 10000 iteration with 1 hours on GPU A3070</a:t>
            </a:r>
            <a:endParaRPr sz="1800">
              <a:solidFill>
                <a:schemeClr val="lt1"/>
              </a:solidFill>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nvSpPr>
        <p:spPr>
          <a:xfrm>
            <a:off x="479547" y="1298525"/>
            <a:ext cx="8059200" cy="10620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1900">
                <a:solidFill>
                  <a:schemeClr val="lt1"/>
                </a:solidFill>
                <a:latin typeface="MuseoModerno"/>
                <a:ea typeface="MuseoModerno"/>
                <a:cs typeface="MuseoModerno"/>
                <a:sym typeface="MuseoModerno"/>
              </a:rPr>
              <a:t>Text:</a:t>
            </a:r>
            <a:endParaRPr sz="1900">
              <a:solidFill>
                <a:schemeClr val="lt1"/>
              </a:solidFill>
              <a:latin typeface="MuseoModerno"/>
              <a:ea typeface="MuseoModerno"/>
              <a:cs typeface="MuseoModerno"/>
              <a:sym typeface="MuseoModerno"/>
            </a:endParaRPr>
          </a:p>
          <a:p>
            <a:pPr indent="0" lvl="0" marL="0" marR="0" rtl="0" algn="ctr">
              <a:lnSpc>
                <a:spcPct val="100000"/>
              </a:lnSpc>
              <a:spcBef>
                <a:spcPts val="0"/>
              </a:spcBef>
              <a:spcAft>
                <a:spcPts val="0"/>
              </a:spcAft>
              <a:buNone/>
            </a:pPr>
            <a:r>
              <a:rPr lang="en" sz="1900">
                <a:solidFill>
                  <a:schemeClr val="lt1"/>
                </a:solidFill>
                <a:latin typeface="MuseoModerno"/>
                <a:ea typeface="MuseoModerno"/>
                <a:cs typeface="MuseoModerno"/>
                <a:sym typeface="MuseoModerno"/>
              </a:rPr>
              <a:t>matte painting of a castle made of cheesecake surrounded by a moat made of ice cream</a:t>
            </a:r>
            <a:endParaRPr sz="1900">
              <a:solidFill>
                <a:schemeClr val="lt1"/>
              </a:solidFill>
              <a:latin typeface="MuseoModerno"/>
              <a:ea typeface="MuseoModerno"/>
              <a:cs typeface="MuseoModerno"/>
              <a:sym typeface="MuseoModerno"/>
            </a:endParaRPr>
          </a:p>
        </p:txBody>
      </p:sp>
      <p:pic>
        <p:nvPicPr>
          <p:cNvPr id="370" name="Google Shape;370;p50"/>
          <p:cNvPicPr preferRelativeResize="0"/>
          <p:nvPr/>
        </p:nvPicPr>
        <p:blipFill>
          <a:blip r:embed="rId3">
            <a:alphaModFix/>
          </a:blip>
          <a:stretch>
            <a:fillRect/>
          </a:stretch>
        </p:blipFill>
        <p:spPr>
          <a:xfrm>
            <a:off x="5699950" y="2809275"/>
            <a:ext cx="2185676" cy="2185676"/>
          </a:xfrm>
          <a:prstGeom prst="rect">
            <a:avLst/>
          </a:prstGeom>
          <a:noFill/>
          <a:ln>
            <a:noFill/>
          </a:ln>
        </p:spPr>
      </p:pic>
      <p:pic>
        <p:nvPicPr>
          <p:cNvPr id="371" name="Google Shape;371;p50"/>
          <p:cNvPicPr preferRelativeResize="0"/>
          <p:nvPr/>
        </p:nvPicPr>
        <p:blipFill>
          <a:blip r:embed="rId4">
            <a:alphaModFix/>
          </a:blip>
          <a:stretch>
            <a:fillRect/>
          </a:stretch>
        </p:blipFill>
        <p:spPr>
          <a:xfrm>
            <a:off x="1215513" y="2805425"/>
            <a:ext cx="2185676" cy="2185676"/>
          </a:xfrm>
          <a:prstGeom prst="rect">
            <a:avLst/>
          </a:prstGeom>
          <a:noFill/>
          <a:ln>
            <a:noFill/>
          </a:ln>
        </p:spPr>
      </p:pic>
      <p:sp>
        <p:nvSpPr>
          <p:cNvPr id="372" name="Google Shape;372;p50"/>
          <p:cNvSpPr/>
          <p:nvPr/>
        </p:nvSpPr>
        <p:spPr>
          <a:xfrm>
            <a:off x="3715675" y="3603250"/>
            <a:ext cx="1669800" cy="371100"/>
          </a:xfrm>
          <a:prstGeom prst="rightArrow">
            <a:avLst>
              <a:gd fmla="val 50000" name="adj1"/>
              <a:gd fmla="val 50000" name="adj2"/>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0"/>
          <p:cNvSpPr txBox="1"/>
          <p:nvPr/>
        </p:nvSpPr>
        <p:spPr>
          <a:xfrm>
            <a:off x="3009150" y="3271600"/>
            <a:ext cx="3000000" cy="4770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1900">
                <a:solidFill>
                  <a:schemeClr val="lt1"/>
                </a:solidFill>
                <a:latin typeface="Maven Pro"/>
                <a:ea typeface="Maven Pro"/>
                <a:cs typeface="Maven Pro"/>
                <a:sym typeface="Maven Pro"/>
              </a:rPr>
              <a:t>DMTet finetuning</a:t>
            </a:r>
            <a:endParaRPr sz="1900">
              <a:solidFill>
                <a:schemeClr val="lt1"/>
              </a:solidFill>
              <a:latin typeface="Maven Pro"/>
              <a:ea typeface="Maven Pro"/>
              <a:cs typeface="Maven Pro"/>
              <a:sym typeface="Maven Pro"/>
            </a:endParaRPr>
          </a:p>
        </p:txBody>
      </p:sp>
      <p:sp>
        <p:nvSpPr>
          <p:cNvPr id="374" name="Google Shape;374;p50"/>
          <p:cNvSpPr txBox="1"/>
          <p:nvPr>
            <p:ph type="title"/>
          </p:nvPr>
        </p:nvSpPr>
        <p:spPr>
          <a:xfrm>
            <a:off x="1877832" y="400075"/>
            <a:ext cx="5052600" cy="4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Coherence Reproduction</a:t>
            </a:r>
            <a:endParaRPr sz="3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856647" y="380875"/>
            <a:ext cx="7430700" cy="4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Ablation Test</a:t>
            </a:r>
            <a:r>
              <a:rPr lang="en" sz="3300"/>
              <a:t> Reproduction</a:t>
            </a:r>
            <a:endParaRPr sz="3300"/>
          </a:p>
        </p:txBody>
      </p:sp>
      <p:pic>
        <p:nvPicPr>
          <p:cNvPr id="380" name="Google Shape;380;p51"/>
          <p:cNvPicPr preferRelativeResize="0"/>
          <p:nvPr/>
        </p:nvPicPr>
        <p:blipFill>
          <a:blip r:embed="rId3">
            <a:alphaModFix/>
          </a:blip>
          <a:stretch>
            <a:fillRect/>
          </a:stretch>
        </p:blipFill>
        <p:spPr>
          <a:xfrm>
            <a:off x="295023" y="1386875"/>
            <a:ext cx="4924449" cy="3203500"/>
          </a:xfrm>
          <a:prstGeom prst="rect">
            <a:avLst/>
          </a:prstGeom>
          <a:noFill/>
          <a:ln>
            <a:noFill/>
          </a:ln>
        </p:spPr>
      </p:pic>
      <p:sp>
        <p:nvSpPr>
          <p:cNvPr id="381" name="Google Shape;381;p51"/>
          <p:cNvSpPr txBox="1"/>
          <p:nvPr/>
        </p:nvSpPr>
        <p:spPr>
          <a:xfrm>
            <a:off x="5613700" y="1233925"/>
            <a:ext cx="30000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Maven Pro"/>
                <a:ea typeface="Maven Pro"/>
                <a:cs typeface="Maven Pro"/>
                <a:sym typeface="Maven Pro"/>
              </a:rPr>
              <a:t>(i) ViewAug:</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rPr lang="en" sz="1900">
                <a:solidFill>
                  <a:schemeClr val="lt1"/>
                </a:solidFill>
                <a:latin typeface="Maven Pro"/>
                <a:ea typeface="Maven Pro"/>
                <a:cs typeface="Maven Pro"/>
                <a:sym typeface="Maven Pro"/>
              </a:rPr>
              <a:t>Without view-dependent prompts </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rPr lang="en" sz="1900">
                <a:solidFill>
                  <a:schemeClr val="lt1"/>
                </a:solidFill>
                <a:latin typeface="Maven Pro"/>
                <a:ea typeface="Maven Pro"/>
                <a:cs typeface="Maven Pro"/>
                <a:sym typeface="Maven Pro"/>
              </a:rPr>
              <a:t>(ii) ViewDeep:</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rPr lang="en" sz="1900">
                <a:solidFill>
                  <a:schemeClr val="lt1"/>
                </a:solidFill>
                <a:latin typeface="Maven Pro"/>
                <a:ea typeface="Maven Pro"/>
                <a:cs typeface="Maven Pro"/>
                <a:sym typeface="Maven Pro"/>
              </a:rPr>
              <a:t>Improve geometry</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rPr lang="en" sz="1900">
                <a:solidFill>
                  <a:schemeClr val="lt1"/>
                </a:solidFill>
                <a:latin typeface="Maven Pro"/>
                <a:ea typeface="Maven Pro"/>
                <a:cs typeface="Maven Pro"/>
                <a:sym typeface="Maven Pro"/>
              </a:rPr>
              <a:t>(iii) Lighting:</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rPr lang="en" sz="1900">
                <a:solidFill>
                  <a:schemeClr val="lt1"/>
                </a:solidFill>
                <a:latin typeface="Maven Pro"/>
                <a:ea typeface="Maven Pro"/>
                <a:cs typeface="Maven Pro"/>
                <a:sym typeface="Maven Pro"/>
              </a:rPr>
              <a:t>Improve geometry</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rPr lang="en" sz="1900">
                <a:solidFill>
                  <a:schemeClr val="lt1"/>
                </a:solidFill>
                <a:latin typeface="Maven Pro"/>
                <a:ea typeface="Maven Pro"/>
                <a:cs typeface="Maven Pro"/>
                <a:sym typeface="Maven Pro"/>
              </a:rPr>
              <a:t>(iv) Texttureless:</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rPr lang="en" sz="1900">
                <a:solidFill>
                  <a:schemeClr val="lt1"/>
                </a:solidFill>
                <a:latin typeface="Maven Pro"/>
                <a:ea typeface="Maven Pro"/>
                <a:cs typeface="Maven Pro"/>
                <a:sym typeface="Maven Pro"/>
              </a:rPr>
              <a:t>Smooth the geometry</a:t>
            </a:r>
            <a:endParaRPr sz="1900">
              <a:solidFill>
                <a:schemeClr val="lt1"/>
              </a:solidFill>
              <a:latin typeface="Maven Pro"/>
              <a:ea typeface="Maven Pro"/>
              <a:cs typeface="Maven Pro"/>
              <a:sym typeface="Maven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2"/>
          <p:cNvSpPr txBox="1"/>
          <p:nvPr>
            <p:ph type="title"/>
          </p:nvPr>
        </p:nvSpPr>
        <p:spPr>
          <a:xfrm>
            <a:off x="694200" y="1312200"/>
            <a:ext cx="7755600" cy="251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CUDA_OUT_OF_MEMOTY&amp;</a:t>
            </a:r>
            <a:endParaRPr sz="4800"/>
          </a:p>
          <a:p>
            <a:pPr indent="0" lvl="0" marL="0" rtl="0" algn="ctr">
              <a:spcBef>
                <a:spcPts val="0"/>
              </a:spcBef>
              <a:spcAft>
                <a:spcPts val="0"/>
              </a:spcAft>
              <a:buNone/>
            </a:pPr>
            <a:r>
              <a:rPr lang="en" sz="4800"/>
              <a:t>Long Fitting Time</a:t>
            </a:r>
            <a:endParaRPr sz="4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92" name="Google Shape;392;p53"/>
          <p:cNvSpPr txBox="1"/>
          <p:nvPr>
            <p:ph type="title"/>
          </p:nvPr>
        </p:nvSpPr>
        <p:spPr>
          <a:xfrm>
            <a:off x="720000" y="2659975"/>
            <a:ext cx="77040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Improvement</a:t>
            </a:r>
            <a:endParaRPr b="1"/>
          </a:p>
        </p:txBody>
      </p:sp>
      <p:sp>
        <p:nvSpPr>
          <p:cNvPr id="393" name="Google Shape;393;p53"/>
          <p:cNvSpPr txBox="1"/>
          <p:nvPr>
            <p:ph idx="2" type="title"/>
          </p:nvPr>
        </p:nvSpPr>
        <p:spPr>
          <a:xfrm>
            <a:off x="3731250" y="1492200"/>
            <a:ext cx="1681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aven Pro ExtraBold"/>
                <a:ea typeface="Maven Pro ExtraBold"/>
                <a:cs typeface="Maven Pro ExtraBold"/>
                <a:sym typeface="Maven Pro ExtraBold"/>
              </a:rPr>
              <a:t>Limitation</a:t>
            </a:r>
            <a:r>
              <a:rPr lang="en" sz="3000">
                <a:latin typeface="Maven Pro"/>
                <a:ea typeface="Maven Pro"/>
                <a:cs typeface="Maven Pro"/>
                <a:sym typeface="Maven Pro"/>
              </a:rPr>
              <a:t> </a:t>
            </a:r>
            <a:endParaRPr sz="3000">
              <a:latin typeface="Maven Pro"/>
              <a:ea typeface="Maven Pro"/>
              <a:cs typeface="Maven Pro"/>
              <a:sym typeface="Maven Pro"/>
            </a:endParaRPr>
          </a:p>
          <a:p>
            <a:pPr indent="0" lvl="0" marL="0" rtl="0" algn="l">
              <a:spcBef>
                <a:spcPts val="0"/>
              </a:spcBef>
              <a:spcAft>
                <a:spcPts val="0"/>
              </a:spcAft>
              <a:buNone/>
            </a:pPr>
            <a:r>
              <a:rPr lang="en" sz="3000">
                <a:latin typeface="Maven Pro"/>
                <a:ea typeface="Maven Pro"/>
                <a:cs typeface="Maven Pro"/>
                <a:sym typeface="Maven Pro"/>
              </a:rPr>
              <a:t>of Dream Fusion</a:t>
            </a:r>
            <a:endParaRPr sz="3000">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
        <p:nvSpPr>
          <p:cNvPr id="399" name="Google Shape;399;p54"/>
          <p:cNvSpPr txBox="1"/>
          <p:nvPr>
            <p:ph idx="2" type="title"/>
          </p:nvPr>
        </p:nvSpPr>
        <p:spPr>
          <a:xfrm>
            <a:off x="7277900" y="483675"/>
            <a:ext cx="1681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00" name="Google Shape;400;p54"/>
          <p:cNvSpPr txBox="1"/>
          <p:nvPr>
            <p:ph idx="3" type="title"/>
          </p:nvPr>
        </p:nvSpPr>
        <p:spPr>
          <a:xfrm>
            <a:off x="514350" y="1991525"/>
            <a:ext cx="4453500" cy="14535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2"/>
              </a:buClr>
              <a:buSzPts val="2000"/>
              <a:buFont typeface="Maven Pro"/>
              <a:buAutoNum type="arabicPeriod"/>
            </a:pPr>
            <a:r>
              <a:rPr lang="en" sz="2000">
                <a:latin typeface="Maven Pro"/>
                <a:ea typeface="Maven Pro"/>
                <a:cs typeface="Maven Pro"/>
                <a:sym typeface="Maven Pro"/>
              </a:rPr>
              <a:t>Fail to generate multiple objects</a:t>
            </a:r>
            <a:endParaRPr sz="2000">
              <a:latin typeface="Maven Pro"/>
              <a:ea typeface="Maven Pro"/>
              <a:cs typeface="Maven Pro"/>
              <a:sym typeface="Maven Pro"/>
            </a:endParaRPr>
          </a:p>
          <a:p>
            <a:pPr indent="-355600" lvl="0" marL="457200" rtl="0" algn="l">
              <a:lnSpc>
                <a:spcPct val="200000"/>
              </a:lnSpc>
              <a:spcBef>
                <a:spcPts val="0"/>
              </a:spcBef>
              <a:spcAft>
                <a:spcPts val="0"/>
              </a:spcAft>
              <a:buClr>
                <a:schemeClr val="dk2"/>
              </a:buClr>
              <a:buSzPts val="2000"/>
              <a:buFont typeface="Maven Pro"/>
              <a:buAutoNum type="arabicPeriod"/>
            </a:pPr>
            <a:r>
              <a:rPr lang="en" sz="2000">
                <a:latin typeface="Maven Pro"/>
                <a:ea typeface="Maven Pro"/>
                <a:cs typeface="Maven Pro"/>
                <a:sym typeface="Maven Pro"/>
              </a:rPr>
              <a:t>GPU Resources Occupation</a:t>
            </a:r>
            <a:endParaRPr sz="2000">
              <a:latin typeface="Maven Pro"/>
              <a:ea typeface="Maven Pro"/>
              <a:cs typeface="Maven Pro"/>
              <a:sym typeface="Maven Pro"/>
            </a:endParaRPr>
          </a:p>
          <a:p>
            <a:pPr indent="-355600" lvl="0" marL="457200" rtl="0" algn="l">
              <a:lnSpc>
                <a:spcPct val="200000"/>
              </a:lnSpc>
              <a:spcBef>
                <a:spcPts val="0"/>
              </a:spcBef>
              <a:spcAft>
                <a:spcPts val="0"/>
              </a:spcAft>
              <a:buClr>
                <a:schemeClr val="dk2"/>
              </a:buClr>
              <a:buSzPts val="2000"/>
              <a:buFont typeface="Maven Pro"/>
              <a:buAutoNum type="arabicPeriod"/>
            </a:pPr>
            <a:r>
              <a:rPr lang="en" sz="2000">
                <a:latin typeface="Maven Pro"/>
                <a:ea typeface="Maven Pro"/>
                <a:cs typeface="Maven Pro"/>
                <a:sym typeface="Maven Pro"/>
              </a:rPr>
              <a:t>Omit a significant amount of information</a:t>
            </a:r>
            <a:endParaRPr sz="2000">
              <a:latin typeface="Maven Pro"/>
              <a:ea typeface="Maven Pro"/>
              <a:cs typeface="Maven Pro"/>
              <a:sym typeface="Maven Pro"/>
            </a:endParaRPr>
          </a:p>
        </p:txBody>
      </p:sp>
      <p:pic>
        <p:nvPicPr>
          <p:cNvPr id="401" name="Google Shape;401;p54"/>
          <p:cNvPicPr preferRelativeResize="0"/>
          <p:nvPr/>
        </p:nvPicPr>
        <p:blipFill rotWithShape="1">
          <a:blip r:embed="rId3">
            <a:alphaModFix/>
          </a:blip>
          <a:srcRect b="20108" l="0" r="66277" t="0"/>
          <a:stretch/>
        </p:blipFill>
        <p:spPr>
          <a:xfrm>
            <a:off x="5162250" y="1991525"/>
            <a:ext cx="1502176" cy="1610601"/>
          </a:xfrm>
          <a:prstGeom prst="rect">
            <a:avLst/>
          </a:prstGeom>
          <a:noFill/>
          <a:ln>
            <a:noFill/>
          </a:ln>
        </p:spPr>
      </p:pic>
      <p:sp>
        <p:nvSpPr>
          <p:cNvPr id="402" name="Google Shape;402;p54"/>
          <p:cNvSpPr txBox="1"/>
          <p:nvPr/>
        </p:nvSpPr>
        <p:spPr>
          <a:xfrm>
            <a:off x="6729675" y="3725125"/>
            <a:ext cx="1975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Maven Pro"/>
                <a:ea typeface="Maven Pro"/>
                <a:cs typeface="Maven Pro"/>
                <a:sym typeface="Maven Pro"/>
              </a:rPr>
              <a:t>Our generation</a:t>
            </a:r>
            <a:endParaRPr b="1">
              <a:latin typeface="Maven Pro"/>
              <a:ea typeface="Maven Pro"/>
              <a:cs typeface="Maven Pro"/>
              <a:sym typeface="Maven Pro"/>
            </a:endParaRPr>
          </a:p>
        </p:txBody>
      </p:sp>
      <p:sp>
        <p:nvSpPr>
          <p:cNvPr id="403" name="Google Shape;403;p54"/>
          <p:cNvSpPr txBox="1"/>
          <p:nvPr/>
        </p:nvSpPr>
        <p:spPr>
          <a:xfrm>
            <a:off x="4548788" y="3602125"/>
            <a:ext cx="2729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Maven Pro"/>
                <a:ea typeface="Maven Pro"/>
                <a:cs typeface="Maven Pro"/>
                <a:sym typeface="Maven Pro"/>
              </a:rPr>
              <a:t>Dream Fusion </a:t>
            </a:r>
            <a:endParaRPr b="1" sz="1600">
              <a:solidFill>
                <a:schemeClr val="lt1"/>
              </a:solidFill>
              <a:latin typeface="Maven Pro"/>
              <a:ea typeface="Maven Pro"/>
              <a:cs typeface="Maven Pro"/>
              <a:sym typeface="Maven Pro"/>
            </a:endParaRPr>
          </a:p>
          <a:p>
            <a:pPr indent="0" lvl="0" marL="0" rtl="0" algn="ctr">
              <a:spcBef>
                <a:spcPts val="0"/>
              </a:spcBef>
              <a:spcAft>
                <a:spcPts val="0"/>
              </a:spcAft>
              <a:buNone/>
            </a:pPr>
            <a:r>
              <a:rPr b="1" lang="en" sz="1600">
                <a:solidFill>
                  <a:schemeClr val="lt1"/>
                </a:solidFill>
                <a:latin typeface="Maven Pro"/>
                <a:ea typeface="Maven Pro"/>
                <a:cs typeface="Maven Pro"/>
                <a:sym typeface="Maven Pro"/>
              </a:rPr>
              <a:t>Art Gallery</a:t>
            </a:r>
            <a:endParaRPr b="1">
              <a:latin typeface="Maven Pro"/>
              <a:ea typeface="Maven Pro"/>
              <a:cs typeface="Maven Pro"/>
              <a:sym typeface="Maven Pro"/>
            </a:endParaRPr>
          </a:p>
        </p:txBody>
      </p:sp>
      <p:pic>
        <p:nvPicPr>
          <p:cNvPr id="404" name="Google Shape;404;p54"/>
          <p:cNvPicPr preferRelativeResize="0"/>
          <p:nvPr/>
        </p:nvPicPr>
        <p:blipFill>
          <a:blip r:embed="rId4">
            <a:alphaModFix/>
          </a:blip>
          <a:stretch>
            <a:fillRect/>
          </a:stretch>
        </p:blipFill>
        <p:spPr>
          <a:xfrm>
            <a:off x="6911975" y="1991525"/>
            <a:ext cx="1610600" cy="1610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5"/>
          <p:cNvPicPr preferRelativeResize="0"/>
          <p:nvPr/>
        </p:nvPicPr>
        <p:blipFill>
          <a:blip r:embed="rId3">
            <a:alphaModFix/>
          </a:blip>
          <a:stretch>
            <a:fillRect/>
          </a:stretch>
        </p:blipFill>
        <p:spPr>
          <a:xfrm rot="-2836298">
            <a:off x="6524091" y="2272962"/>
            <a:ext cx="1296933" cy="1369634"/>
          </a:xfrm>
          <a:prstGeom prst="rect">
            <a:avLst/>
          </a:prstGeom>
          <a:noFill/>
          <a:ln>
            <a:noFill/>
          </a:ln>
        </p:spPr>
      </p:pic>
      <p:pic>
        <p:nvPicPr>
          <p:cNvPr id="410" name="Google Shape;410;p55"/>
          <p:cNvPicPr preferRelativeResize="0"/>
          <p:nvPr/>
        </p:nvPicPr>
        <p:blipFill>
          <a:blip r:embed="rId4">
            <a:alphaModFix/>
          </a:blip>
          <a:stretch>
            <a:fillRect/>
          </a:stretch>
        </p:blipFill>
        <p:spPr>
          <a:xfrm>
            <a:off x="1867273" y="2471321"/>
            <a:ext cx="892485" cy="892500"/>
          </a:xfrm>
          <a:prstGeom prst="rect">
            <a:avLst/>
          </a:prstGeom>
          <a:noFill/>
          <a:ln>
            <a:noFill/>
          </a:ln>
        </p:spPr>
      </p:pic>
      <p:pic>
        <p:nvPicPr>
          <p:cNvPr id="411" name="Google Shape;411;p55"/>
          <p:cNvPicPr preferRelativeResize="0"/>
          <p:nvPr/>
        </p:nvPicPr>
        <p:blipFill>
          <a:blip r:embed="rId4">
            <a:alphaModFix/>
          </a:blip>
          <a:stretch>
            <a:fillRect/>
          </a:stretch>
        </p:blipFill>
        <p:spPr>
          <a:xfrm>
            <a:off x="4125761" y="2471321"/>
            <a:ext cx="892485" cy="892500"/>
          </a:xfrm>
          <a:prstGeom prst="rect">
            <a:avLst/>
          </a:prstGeom>
          <a:noFill/>
          <a:ln>
            <a:noFill/>
          </a:ln>
        </p:spPr>
      </p:pic>
      <p:sp>
        <p:nvSpPr>
          <p:cNvPr id="412" name="Google Shape;412;p5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ven Pro"/>
                <a:ea typeface="Maven Pro"/>
                <a:cs typeface="Maven Pro"/>
                <a:sym typeface="Maven Pro"/>
              </a:rPr>
              <a:t>Our </a:t>
            </a:r>
            <a:r>
              <a:rPr lang="en">
                <a:latin typeface="Maven Pro ExtraBold"/>
                <a:ea typeface="Maven Pro ExtraBold"/>
                <a:cs typeface="Maven Pro ExtraBold"/>
                <a:sym typeface="Maven Pro ExtraBold"/>
              </a:rPr>
              <a:t>Pipeline</a:t>
            </a:r>
            <a:endParaRPr/>
          </a:p>
        </p:txBody>
      </p:sp>
      <p:sp>
        <p:nvSpPr>
          <p:cNvPr id="413" name="Google Shape;413;p55"/>
          <p:cNvSpPr txBox="1"/>
          <p:nvPr/>
        </p:nvSpPr>
        <p:spPr>
          <a:xfrm>
            <a:off x="3572700" y="3497850"/>
            <a:ext cx="1992900" cy="115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solidFill>
                  <a:schemeClr val="lt1"/>
                </a:solidFill>
                <a:latin typeface="Maven Pro"/>
                <a:ea typeface="Maven Pro"/>
                <a:cs typeface="Maven Pro"/>
                <a:sym typeface="Maven Pro"/>
              </a:rPr>
              <a:t>Relationship Mapping</a:t>
            </a:r>
            <a:endParaRPr b="1" sz="2200">
              <a:solidFill>
                <a:schemeClr val="lt1"/>
              </a:solidFill>
              <a:latin typeface="Maven Pro"/>
              <a:ea typeface="Maven Pro"/>
              <a:cs typeface="Maven Pro"/>
              <a:sym typeface="Maven Pro"/>
            </a:endParaRPr>
          </a:p>
          <a:p>
            <a:pPr indent="0" lvl="0" marL="0" marR="0" rtl="0" algn="ctr">
              <a:lnSpc>
                <a:spcPct val="100000"/>
              </a:lnSpc>
              <a:spcBef>
                <a:spcPts val="0"/>
              </a:spcBef>
              <a:spcAft>
                <a:spcPts val="0"/>
              </a:spcAft>
              <a:buNone/>
            </a:pPr>
            <a:r>
              <a:t/>
            </a:r>
            <a:endParaRPr b="1" sz="2200">
              <a:solidFill>
                <a:schemeClr val="lt1"/>
              </a:solidFill>
              <a:latin typeface="Maven Pro"/>
              <a:ea typeface="Maven Pro"/>
              <a:cs typeface="Maven Pro"/>
              <a:sym typeface="Maven Pro"/>
            </a:endParaRPr>
          </a:p>
        </p:txBody>
      </p:sp>
      <p:sp>
        <p:nvSpPr>
          <p:cNvPr id="414" name="Google Shape;414;p55"/>
          <p:cNvSpPr txBox="1"/>
          <p:nvPr/>
        </p:nvSpPr>
        <p:spPr>
          <a:xfrm>
            <a:off x="1435550" y="2005766"/>
            <a:ext cx="17646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solidFill>
                  <a:schemeClr val="lt1"/>
                </a:solidFill>
                <a:latin typeface="Maven Pro"/>
                <a:ea typeface="Maven Pro"/>
                <a:cs typeface="Maven Pro"/>
                <a:sym typeface="Maven Pro"/>
              </a:rPr>
              <a:t>Keyword Extraction</a:t>
            </a:r>
            <a:endParaRPr b="1" sz="2200">
              <a:solidFill>
                <a:schemeClr val="lt1"/>
              </a:solidFill>
              <a:latin typeface="Maven Pro"/>
              <a:ea typeface="Maven Pro"/>
              <a:cs typeface="Maven Pro"/>
              <a:sym typeface="Maven Pro"/>
            </a:endParaRPr>
          </a:p>
          <a:p>
            <a:pPr indent="0" lvl="0" marL="0" marR="0" rtl="0" algn="ctr">
              <a:lnSpc>
                <a:spcPct val="100000"/>
              </a:lnSpc>
              <a:spcBef>
                <a:spcPts val="0"/>
              </a:spcBef>
              <a:spcAft>
                <a:spcPts val="0"/>
              </a:spcAft>
              <a:buNone/>
            </a:pPr>
            <a:r>
              <a:t/>
            </a:r>
            <a:endParaRPr b="1" sz="2200">
              <a:solidFill>
                <a:schemeClr val="lt1"/>
              </a:solidFill>
              <a:latin typeface="Maven Pro"/>
              <a:ea typeface="Maven Pro"/>
              <a:cs typeface="Maven Pro"/>
              <a:sym typeface="Maven Pro"/>
            </a:endParaRPr>
          </a:p>
        </p:txBody>
      </p:sp>
      <p:cxnSp>
        <p:nvCxnSpPr>
          <p:cNvPr id="415" name="Google Shape;415;p55"/>
          <p:cNvCxnSpPr>
            <a:endCxn id="416" idx="1"/>
          </p:cNvCxnSpPr>
          <p:nvPr/>
        </p:nvCxnSpPr>
        <p:spPr>
          <a:xfrm rot="10800000">
            <a:off x="5013908" y="2917587"/>
            <a:ext cx="1380300" cy="0"/>
          </a:xfrm>
          <a:prstGeom prst="straightConnector1">
            <a:avLst/>
          </a:prstGeom>
          <a:noFill/>
          <a:ln cap="flat" cmpd="sng" w="19050">
            <a:solidFill>
              <a:schemeClr val="lt1"/>
            </a:solidFill>
            <a:prstDash val="solid"/>
            <a:round/>
            <a:headEnd len="med" w="med" type="oval"/>
            <a:tailEnd len="med" w="med" type="oval"/>
          </a:ln>
        </p:spPr>
      </p:cxnSp>
      <p:cxnSp>
        <p:nvCxnSpPr>
          <p:cNvPr id="417" name="Google Shape;417;p55"/>
          <p:cNvCxnSpPr>
            <a:stCxn id="416" idx="3"/>
            <a:endCxn id="418" idx="1"/>
          </p:cNvCxnSpPr>
          <p:nvPr/>
        </p:nvCxnSpPr>
        <p:spPr>
          <a:xfrm rot="10800000">
            <a:off x="2759708" y="2917587"/>
            <a:ext cx="1370400" cy="0"/>
          </a:xfrm>
          <a:prstGeom prst="straightConnector1">
            <a:avLst/>
          </a:prstGeom>
          <a:noFill/>
          <a:ln cap="flat" cmpd="sng" w="19050">
            <a:solidFill>
              <a:schemeClr val="lt1"/>
            </a:solidFill>
            <a:prstDash val="solid"/>
            <a:round/>
            <a:headEnd len="med" w="med" type="oval"/>
            <a:tailEnd len="med" w="med" type="oval"/>
          </a:ln>
        </p:spPr>
      </p:cxnSp>
      <p:cxnSp>
        <p:nvCxnSpPr>
          <p:cNvPr id="419" name="Google Shape;419;p55"/>
          <p:cNvCxnSpPr>
            <a:stCxn id="418" idx="3"/>
          </p:cNvCxnSpPr>
          <p:nvPr/>
        </p:nvCxnSpPr>
        <p:spPr>
          <a:xfrm rot="10800000">
            <a:off x="52" y="2917587"/>
            <a:ext cx="1875900" cy="0"/>
          </a:xfrm>
          <a:prstGeom prst="straightConnector1">
            <a:avLst/>
          </a:prstGeom>
          <a:noFill/>
          <a:ln cap="flat" cmpd="sng" w="19050">
            <a:solidFill>
              <a:schemeClr val="lt1"/>
            </a:solidFill>
            <a:prstDash val="solid"/>
            <a:round/>
            <a:headEnd len="med" w="med" type="oval"/>
            <a:tailEnd len="med" w="med" type="oval"/>
          </a:ln>
        </p:spPr>
      </p:cxnSp>
      <p:sp>
        <p:nvSpPr>
          <p:cNvPr id="420" name="Google Shape;420;p55"/>
          <p:cNvSpPr txBox="1"/>
          <p:nvPr/>
        </p:nvSpPr>
        <p:spPr>
          <a:xfrm flipH="1">
            <a:off x="6415808" y="3638850"/>
            <a:ext cx="15135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200">
                <a:solidFill>
                  <a:schemeClr val="lt1"/>
                </a:solidFill>
                <a:latin typeface="Maven Pro"/>
                <a:ea typeface="Maven Pro"/>
                <a:cs typeface="Maven Pro"/>
                <a:sym typeface="Maven Pro"/>
              </a:rPr>
              <a:t>3D mesh Editing</a:t>
            </a:r>
            <a:endParaRPr sz="2200">
              <a:solidFill>
                <a:schemeClr val="lt1"/>
              </a:solidFill>
              <a:latin typeface="Maven Pro"/>
              <a:ea typeface="Maven Pro"/>
              <a:cs typeface="Maven Pro"/>
              <a:sym typeface="Maven Pro"/>
            </a:endParaRPr>
          </a:p>
        </p:txBody>
      </p:sp>
      <p:sp>
        <p:nvSpPr>
          <p:cNvPr id="416" name="Google Shape;416;p55"/>
          <p:cNvSpPr txBox="1"/>
          <p:nvPr/>
        </p:nvSpPr>
        <p:spPr>
          <a:xfrm flipH="1">
            <a:off x="4130108" y="2478987"/>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rgbClr val="FFFFFF"/>
                </a:solidFill>
                <a:latin typeface="MuseoModerno"/>
                <a:ea typeface="MuseoModerno"/>
                <a:cs typeface="MuseoModerno"/>
                <a:sym typeface="MuseoModerno"/>
              </a:rPr>
              <a:t>2</a:t>
            </a:r>
            <a:endParaRPr sz="2200">
              <a:solidFill>
                <a:srgbClr val="FFFFFF"/>
              </a:solidFill>
              <a:latin typeface="MuseoModerno"/>
              <a:ea typeface="MuseoModerno"/>
              <a:cs typeface="MuseoModerno"/>
              <a:sym typeface="MuseoModerno"/>
            </a:endParaRPr>
          </a:p>
        </p:txBody>
      </p:sp>
      <p:sp>
        <p:nvSpPr>
          <p:cNvPr id="418" name="Google Shape;418;p55"/>
          <p:cNvSpPr txBox="1"/>
          <p:nvPr/>
        </p:nvSpPr>
        <p:spPr>
          <a:xfrm flipH="1">
            <a:off x="1875952" y="2478987"/>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rgbClr val="FFFFFF"/>
                </a:solidFill>
                <a:latin typeface="MuseoModerno"/>
                <a:ea typeface="MuseoModerno"/>
                <a:cs typeface="MuseoModerno"/>
                <a:sym typeface="MuseoModerno"/>
              </a:rPr>
              <a:t>1</a:t>
            </a:r>
            <a:endParaRPr sz="2200">
              <a:solidFill>
                <a:srgbClr val="FFFFFF"/>
              </a:solidFill>
              <a:latin typeface="MuseoModerno"/>
              <a:ea typeface="MuseoModerno"/>
              <a:cs typeface="MuseoModerno"/>
              <a:sym typeface="MuseoModerno"/>
            </a:endParaRPr>
          </a:p>
        </p:txBody>
      </p:sp>
      <p:cxnSp>
        <p:nvCxnSpPr>
          <p:cNvPr id="421" name="Google Shape;421;p55"/>
          <p:cNvCxnSpPr/>
          <p:nvPr/>
        </p:nvCxnSpPr>
        <p:spPr>
          <a:xfrm>
            <a:off x="7968752" y="2917575"/>
            <a:ext cx="495000" cy="0"/>
          </a:xfrm>
          <a:prstGeom prst="straightConnector1">
            <a:avLst/>
          </a:prstGeom>
          <a:noFill/>
          <a:ln cap="flat" cmpd="sng" w="19050">
            <a:solidFill>
              <a:schemeClr val="lt1"/>
            </a:solidFill>
            <a:prstDash val="solid"/>
            <a:round/>
            <a:headEnd len="med" w="med" type="none"/>
            <a:tailEnd len="med" w="med" type="oval"/>
          </a:ln>
        </p:spPr>
      </p:cxnSp>
      <p:sp>
        <p:nvSpPr>
          <p:cNvPr id="422" name="Google Shape;422;p55"/>
          <p:cNvSpPr txBox="1"/>
          <p:nvPr/>
        </p:nvSpPr>
        <p:spPr>
          <a:xfrm flipH="1">
            <a:off x="6730658" y="2519200"/>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rgbClr val="FFFFFF"/>
                </a:solidFill>
                <a:latin typeface="MuseoModerno"/>
                <a:ea typeface="MuseoModerno"/>
                <a:cs typeface="MuseoModerno"/>
                <a:sym typeface="MuseoModerno"/>
              </a:rPr>
              <a:t>3</a:t>
            </a:r>
            <a:endParaRPr sz="2200">
              <a:solidFill>
                <a:srgbClr val="FFFFFF"/>
              </a:solidFill>
              <a:latin typeface="MuseoModerno"/>
              <a:ea typeface="MuseoModerno"/>
              <a:cs typeface="MuseoModerno"/>
              <a:sym typeface="MuseoModer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8"/>
          <p:cNvPicPr preferRelativeResize="0"/>
          <p:nvPr/>
        </p:nvPicPr>
        <p:blipFill>
          <a:blip r:embed="rId3">
            <a:alphaModFix/>
          </a:blip>
          <a:stretch>
            <a:fillRect/>
          </a:stretch>
        </p:blipFill>
        <p:spPr>
          <a:xfrm rot="-1224464">
            <a:off x="455277" y="1689323"/>
            <a:ext cx="1064421" cy="1124103"/>
          </a:xfrm>
          <a:prstGeom prst="rect">
            <a:avLst/>
          </a:prstGeom>
          <a:noFill/>
          <a:ln>
            <a:noFill/>
          </a:ln>
        </p:spPr>
      </p:pic>
      <p:pic>
        <p:nvPicPr>
          <p:cNvPr id="268" name="Google Shape;268;p38"/>
          <p:cNvPicPr preferRelativeResize="0"/>
          <p:nvPr/>
        </p:nvPicPr>
        <p:blipFill>
          <a:blip r:embed="rId3">
            <a:alphaModFix/>
          </a:blip>
          <a:stretch>
            <a:fillRect/>
          </a:stretch>
        </p:blipFill>
        <p:spPr>
          <a:xfrm rot="-1224464">
            <a:off x="4163815" y="3213748"/>
            <a:ext cx="1064421" cy="1124103"/>
          </a:xfrm>
          <a:prstGeom prst="rect">
            <a:avLst/>
          </a:prstGeom>
          <a:noFill/>
          <a:ln>
            <a:noFill/>
          </a:ln>
        </p:spPr>
      </p:pic>
      <p:pic>
        <p:nvPicPr>
          <p:cNvPr id="269" name="Google Shape;269;p38"/>
          <p:cNvPicPr preferRelativeResize="0"/>
          <p:nvPr/>
        </p:nvPicPr>
        <p:blipFill>
          <a:blip r:embed="rId4">
            <a:alphaModFix/>
          </a:blip>
          <a:stretch>
            <a:fillRect/>
          </a:stretch>
        </p:blipFill>
        <p:spPr>
          <a:xfrm>
            <a:off x="4289092" y="1803021"/>
            <a:ext cx="892485" cy="892500"/>
          </a:xfrm>
          <a:prstGeom prst="rect">
            <a:avLst/>
          </a:prstGeom>
          <a:noFill/>
          <a:ln>
            <a:noFill/>
          </a:ln>
        </p:spPr>
      </p:pic>
      <p:pic>
        <p:nvPicPr>
          <p:cNvPr id="270" name="Google Shape;270;p38"/>
          <p:cNvPicPr preferRelativeResize="0"/>
          <p:nvPr/>
        </p:nvPicPr>
        <p:blipFill>
          <a:blip r:embed="rId4">
            <a:alphaModFix/>
          </a:blip>
          <a:stretch>
            <a:fillRect/>
          </a:stretch>
        </p:blipFill>
        <p:spPr>
          <a:xfrm>
            <a:off x="541248" y="3333746"/>
            <a:ext cx="892485" cy="892500"/>
          </a:xfrm>
          <a:prstGeom prst="rect">
            <a:avLst/>
          </a:prstGeom>
          <a:noFill/>
          <a:ln>
            <a:noFill/>
          </a:ln>
        </p:spPr>
      </p:pic>
      <p:sp>
        <p:nvSpPr>
          <p:cNvPr id="271" name="Google Shape;271;p38"/>
          <p:cNvSpPr txBox="1"/>
          <p:nvPr>
            <p:ph type="title"/>
          </p:nvPr>
        </p:nvSpPr>
        <p:spPr>
          <a:xfrm>
            <a:off x="708600" y="600500"/>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a:ea typeface="MuseoModerno"/>
                <a:cs typeface="MuseoModerno"/>
                <a:sym typeface="MuseoModerno"/>
              </a:rPr>
              <a:t>Table</a:t>
            </a:r>
            <a:r>
              <a:rPr lang="en"/>
              <a:t> </a:t>
            </a:r>
            <a:r>
              <a:rPr lang="en"/>
              <a:t>of</a:t>
            </a:r>
            <a:r>
              <a:rPr lang="en"/>
              <a:t> </a:t>
            </a:r>
            <a:r>
              <a:rPr lang="en">
                <a:latin typeface="MuseoModerno ExtraBold"/>
                <a:ea typeface="MuseoModerno ExtraBold"/>
                <a:cs typeface="MuseoModerno ExtraBold"/>
                <a:sym typeface="MuseoModerno ExtraBold"/>
              </a:rPr>
              <a:t>contents</a:t>
            </a:r>
            <a:endParaRPr>
              <a:latin typeface="MuseoModerno ExtraBold"/>
              <a:ea typeface="MuseoModerno ExtraBold"/>
              <a:cs typeface="MuseoModerno ExtraBold"/>
              <a:sym typeface="MuseoModerno ExtraBold"/>
            </a:endParaRPr>
          </a:p>
        </p:txBody>
      </p:sp>
      <p:sp>
        <p:nvSpPr>
          <p:cNvPr id="272" name="Google Shape;272;p38"/>
          <p:cNvSpPr txBox="1"/>
          <p:nvPr>
            <p:ph idx="2" type="title"/>
          </p:nvPr>
        </p:nvSpPr>
        <p:spPr>
          <a:xfrm>
            <a:off x="382859" y="1805131"/>
            <a:ext cx="11892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3" name="Google Shape;273;p38"/>
          <p:cNvSpPr txBox="1"/>
          <p:nvPr>
            <p:ph idx="3" type="title"/>
          </p:nvPr>
        </p:nvSpPr>
        <p:spPr>
          <a:xfrm>
            <a:off x="1725738" y="1993075"/>
            <a:ext cx="2355600" cy="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Introduction</a:t>
            </a:r>
            <a:endParaRPr b="1" sz="2000">
              <a:latin typeface="Arial"/>
              <a:ea typeface="Arial"/>
              <a:cs typeface="Arial"/>
              <a:sym typeface="Arial"/>
            </a:endParaRPr>
          </a:p>
          <a:p>
            <a:pPr indent="0" lvl="0" marL="0" rtl="0" algn="l">
              <a:spcBef>
                <a:spcPts val="0"/>
              </a:spcBef>
              <a:spcAft>
                <a:spcPts val="0"/>
              </a:spcAft>
              <a:buNone/>
            </a:pPr>
            <a:r>
              <a:t/>
            </a:r>
            <a:endParaRPr b="1" sz="2000">
              <a:latin typeface="Arial"/>
              <a:ea typeface="Arial"/>
              <a:cs typeface="Arial"/>
              <a:sym typeface="Arial"/>
            </a:endParaRPr>
          </a:p>
          <a:p>
            <a:pPr indent="0" lvl="0" marL="0" rtl="0" algn="l">
              <a:spcBef>
                <a:spcPts val="0"/>
              </a:spcBef>
              <a:spcAft>
                <a:spcPts val="0"/>
              </a:spcAft>
              <a:buNone/>
            </a:pPr>
            <a:r>
              <a:t/>
            </a:r>
            <a:endParaRPr b="1" sz="2000"/>
          </a:p>
        </p:txBody>
      </p:sp>
      <p:sp>
        <p:nvSpPr>
          <p:cNvPr id="274" name="Google Shape;274;p38"/>
          <p:cNvSpPr txBox="1"/>
          <p:nvPr>
            <p:ph idx="4" type="title"/>
          </p:nvPr>
        </p:nvSpPr>
        <p:spPr>
          <a:xfrm>
            <a:off x="5434775" y="2050325"/>
            <a:ext cx="3600600" cy="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Reproduction &amp; Analysis</a:t>
            </a:r>
            <a:endParaRPr b="1"/>
          </a:p>
        </p:txBody>
      </p:sp>
      <p:sp>
        <p:nvSpPr>
          <p:cNvPr id="275" name="Google Shape;275;p38"/>
          <p:cNvSpPr txBox="1"/>
          <p:nvPr>
            <p:ph idx="6" type="title"/>
          </p:nvPr>
        </p:nvSpPr>
        <p:spPr>
          <a:xfrm>
            <a:off x="1670600" y="3517500"/>
            <a:ext cx="2355600" cy="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Improvement</a:t>
            </a:r>
            <a:endParaRPr b="1"/>
          </a:p>
        </p:txBody>
      </p:sp>
      <p:sp>
        <p:nvSpPr>
          <p:cNvPr id="276" name="Google Shape;276;p38"/>
          <p:cNvSpPr txBox="1"/>
          <p:nvPr>
            <p:ph idx="8" type="title"/>
          </p:nvPr>
        </p:nvSpPr>
        <p:spPr>
          <a:xfrm>
            <a:off x="5434775" y="3517500"/>
            <a:ext cx="2355600" cy="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Q&amp;A Session</a:t>
            </a:r>
            <a:endParaRPr b="1"/>
          </a:p>
        </p:txBody>
      </p:sp>
      <p:sp>
        <p:nvSpPr>
          <p:cNvPr id="277" name="Google Shape;277;p38"/>
          <p:cNvSpPr txBox="1"/>
          <p:nvPr>
            <p:ph idx="13" type="title"/>
          </p:nvPr>
        </p:nvSpPr>
        <p:spPr>
          <a:xfrm>
            <a:off x="4124800" y="1805131"/>
            <a:ext cx="11892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8" name="Google Shape;278;p38"/>
          <p:cNvSpPr txBox="1"/>
          <p:nvPr>
            <p:ph idx="14" type="title"/>
          </p:nvPr>
        </p:nvSpPr>
        <p:spPr>
          <a:xfrm>
            <a:off x="382800" y="3329556"/>
            <a:ext cx="11892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79" name="Google Shape;279;p38"/>
          <p:cNvSpPr txBox="1"/>
          <p:nvPr>
            <p:ph idx="15" type="title"/>
          </p:nvPr>
        </p:nvSpPr>
        <p:spPr>
          <a:xfrm>
            <a:off x="4124800" y="3329556"/>
            <a:ext cx="11892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56"/>
          <p:cNvPicPr preferRelativeResize="0"/>
          <p:nvPr/>
        </p:nvPicPr>
        <p:blipFill>
          <a:blip r:embed="rId3">
            <a:alphaModFix/>
          </a:blip>
          <a:stretch>
            <a:fillRect/>
          </a:stretch>
        </p:blipFill>
        <p:spPr>
          <a:xfrm>
            <a:off x="0" y="3876026"/>
            <a:ext cx="9143999" cy="1267474"/>
          </a:xfrm>
          <a:prstGeom prst="rect">
            <a:avLst/>
          </a:prstGeom>
          <a:noFill/>
          <a:ln>
            <a:noFill/>
          </a:ln>
        </p:spPr>
      </p:pic>
      <p:sp>
        <p:nvSpPr>
          <p:cNvPr id="428" name="Google Shape;428;p56"/>
          <p:cNvSpPr/>
          <p:nvPr/>
        </p:nvSpPr>
        <p:spPr>
          <a:xfrm>
            <a:off x="1924001" y="1145125"/>
            <a:ext cx="4961498" cy="471494"/>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Maven Pro"/>
                <a:ea typeface="Maven Pro"/>
                <a:cs typeface="Maven Pro"/>
                <a:sym typeface="Maven Pro"/>
              </a:rPr>
              <a:t>Original</a:t>
            </a:r>
            <a:r>
              <a:rPr b="1" lang="en">
                <a:solidFill>
                  <a:schemeClr val="dk2"/>
                </a:solidFill>
                <a:latin typeface="Maven Pro"/>
                <a:ea typeface="Maven Pro"/>
                <a:cs typeface="Maven Pro"/>
                <a:sym typeface="Maven Pro"/>
              </a:rPr>
              <a:t> input : dog is on the left hand side of the rabbit</a:t>
            </a:r>
            <a:endParaRPr b="1">
              <a:solidFill>
                <a:schemeClr val="dk2"/>
              </a:solidFill>
              <a:latin typeface="Maven Pro"/>
              <a:ea typeface="Maven Pro"/>
              <a:cs typeface="Maven Pro"/>
              <a:sym typeface="Maven Pro"/>
            </a:endParaRPr>
          </a:p>
        </p:txBody>
      </p:sp>
      <p:sp>
        <p:nvSpPr>
          <p:cNvPr id="429" name="Google Shape;429;p56"/>
          <p:cNvSpPr/>
          <p:nvPr/>
        </p:nvSpPr>
        <p:spPr>
          <a:xfrm>
            <a:off x="1924000" y="2112425"/>
            <a:ext cx="1257900" cy="384600"/>
          </a:xfrm>
          <a:prstGeom prst="homePlat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aven Pro"/>
                <a:ea typeface="Maven Pro"/>
                <a:cs typeface="Maven Pro"/>
                <a:sym typeface="Maven Pro"/>
              </a:rPr>
              <a:t>Dog</a:t>
            </a:r>
            <a:endParaRPr>
              <a:solidFill>
                <a:schemeClr val="dk1"/>
              </a:solidFill>
            </a:endParaRPr>
          </a:p>
        </p:txBody>
      </p:sp>
      <p:sp>
        <p:nvSpPr>
          <p:cNvPr id="430" name="Google Shape;430;p56"/>
          <p:cNvSpPr/>
          <p:nvPr/>
        </p:nvSpPr>
        <p:spPr>
          <a:xfrm>
            <a:off x="3466050" y="2112425"/>
            <a:ext cx="1501500" cy="389700"/>
          </a:xfrm>
          <a:prstGeom prst="chevron">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aven Pro"/>
                <a:ea typeface="Maven Pro"/>
                <a:cs typeface="Maven Pro"/>
                <a:sym typeface="Maven Pro"/>
              </a:rPr>
              <a:t>Rabbit</a:t>
            </a:r>
            <a:endParaRPr/>
          </a:p>
        </p:txBody>
      </p:sp>
      <p:sp>
        <p:nvSpPr>
          <p:cNvPr id="431" name="Google Shape;431;p56"/>
          <p:cNvSpPr/>
          <p:nvPr/>
        </p:nvSpPr>
        <p:spPr>
          <a:xfrm>
            <a:off x="5251700" y="2087875"/>
            <a:ext cx="1415100" cy="402000"/>
          </a:xfrm>
          <a:prstGeom prst="chevron">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Maven Pro"/>
              <a:ea typeface="Maven Pro"/>
              <a:cs typeface="Maven Pro"/>
              <a:sym typeface="Maven Pro"/>
            </a:endParaRPr>
          </a:p>
        </p:txBody>
      </p:sp>
      <p:sp>
        <p:nvSpPr>
          <p:cNvPr id="432" name="Google Shape;432;p56"/>
          <p:cNvSpPr/>
          <p:nvPr/>
        </p:nvSpPr>
        <p:spPr>
          <a:xfrm flipH="1">
            <a:off x="5536000" y="2096575"/>
            <a:ext cx="934500" cy="384600"/>
          </a:xfrm>
          <a:prstGeom prst="homePlate">
            <a:avLst>
              <a:gd fmla="val 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aven Pro"/>
                <a:ea typeface="Maven Pro"/>
                <a:cs typeface="Maven Pro"/>
                <a:sym typeface="Maven Pro"/>
              </a:rPr>
              <a:t>Left</a:t>
            </a:r>
            <a:endParaRPr b="1">
              <a:solidFill>
                <a:schemeClr val="dk1"/>
              </a:solidFill>
              <a:latin typeface="Maven Pro"/>
              <a:ea typeface="Maven Pro"/>
              <a:cs typeface="Maven Pro"/>
              <a:sym typeface="Maven Pro"/>
            </a:endParaRPr>
          </a:p>
        </p:txBody>
      </p:sp>
      <p:pic>
        <p:nvPicPr>
          <p:cNvPr id="433" name="Google Shape;433;p56"/>
          <p:cNvPicPr preferRelativeResize="0"/>
          <p:nvPr/>
        </p:nvPicPr>
        <p:blipFill rotWithShape="1">
          <a:blip r:embed="rId4">
            <a:alphaModFix/>
          </a:blip>
          <a:srcRect b="0" l="0" r="8433" t="0"/>
          <a:stretch/>
        </p:blipFill>
        <p:spPr>
          <a:xfrm>
            <a:off x="2208012" y="2955688"/>
            <a:ext cx="689875" cy="689875"/>
          </a:xfrm>
          <a:prstGeom prst="rect">
            <a:avLst/>
          </a:prstGeom>
          <a:noFill/>
          <a:ln>
            <a:noFill/>
          </a:ln>
        </p:spPr>
      </p:pic>
      <p:sp>
        <p:nvSpPr>
          <p:cNvPr id="434" name="Google Shape;434;p56"/>
          <p:cNvSpPr txBox="1"/>
          <p:nvPr/>
        </p:nvSpPr>
        <p:spPr>
          <a:xfrm>
            <a:off x="6885675" y="2992813"/>
            <a:ext cx="16023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Stable </a:t>
            </a:r>
            <a:endParaRPr b="1">
              <a:solidFill>
                <a:schemeClr val="lt1"/>
              </a:solidFill>
              <a:latin typeface="Maven Pro"/>
              <a:ea typeface="Maven Pro"/>
              <a:cs typeface="Maven Pro"/>
              <a:sym typeface="Maven Pro"/>
            </a:endParaRPr>
          </a:p>
          <a:p>
            <a:pPr indent="0" lvl="0" marL="0" rtl="0" algn="ctr">
              <a:spcBef>
                <a:spcPts val="0"/>
              </a:spcBef>
              <a:spcAft>
                <a:spcPts val="0"/>
              </a:spcAft>
              <a:buNone/>
            </a:pPr>
            <a:r>
              <a:rPr b="1" lang="en">
                <a:solidFill>
                  <a:schemeClr val="lt1"/>
                </a:solidFill>
                <a:latin typeface="Maven Pro"/>
                <a:ea typeface="Maven Pro"/>
                <a:cs typeface="Maven Pro"/>
                <a:sym typeface="Maven Pro"/>
              </a:rPr>
              <a:t>Dream Fusion</a:t>
            </a:r>
            <a:endParaRPr b="1">
              <a:solidFill>
                <a:schemeClr val="lt1"/>
              </a:solidFill>
              <a:latin typeface="Maven Pro"/>
              <a:ea typeface="Maven Pro"/>
              <a:cs typeface="Maven Pro"/>
              <a:sym typeface="Maven Pro"/>
            </a:endParaRPr>
          </a:p>
        </p:txBody>
      </p:sp>
      <p:cxnSp>
        <p:nvCxnSpPr>
          <p:cNvPr id="435" name="Google Shape;435;p56"/>
          <p:cNvCxnSpPr>
            <a:endCxn id="429" idx="0"/>
          </p:cNvCxnSpPr>
          <p:nvPr/>
        </p:nvCxnSpPr>
        <p:spPr>
          <a:xfrm>
            <a:off x="2455600" y="1887425"/>
            <a:ext cx="1200" cy="225000"/>
          </a:xfrm>
          <a:prstGeom prst="straightConnector1">
            <a:avLst/>
          </a:prstGeom>
          <a:noFill/>
          <a:ln cap="flat" cmpd="sng" w="19050">
            <a:solidFill>
              <a:schemeClr val="dk2"/>
            </a:solidFill>
            <a:prstDash val="solid"/>
            <a:round/>
            <a:headEnd len="med" w="med" type="none"/>
            <a:tailEnd len="med" w="med" type="none"/>
          </a:ln>
        </p:spPr>
      </p:cxnSp>
      <p:cxnSp>
        <p:nvCxnSpPr>
          <p:cNvPr id="436" name="Google Shape;436;p56"/>
          <p:cNvCxnSpPr/>
          <p:nvPr/>
        </p:nvCxnSpPr>
        <p:spPr>
          <a:xfrm>
            <a:off x="4157775" y="1915075"/>
            <a:ext cx="3600" cy="197400"/>
          </a:xfrm>
          <a:prstGeom prst="straightConnector1">
            <a:avLst/>
          </a:prstGeom>
          <a:noFill/>
          <a:ln cap="flat" cmpd="sng" w="19050">
            <a:solidFill>
              <a:schemeClr val="dk2"/>
            </a:solidFill>
            <a:prstDash val="solid"/>
            <a:round/>
            <a:headEnd len="med" w="med" type="none"/>
            <a:tailEnd len="med" w="med" type="none"/>
          </a:ln>
        </p:spPr>
      </p:cxnSp>
      <p:cxnSp>
        <p:nvCxnSpPr>
          <p:cNvPr id="437" name="Google Shape;437;p56"/>
          <p:cNvCxnSpPr/>
          <p:nvPr/>
        </p:nvCxnSpPr>
        <p:spPr>
          <a:xfrm>
            <a:off x="2461800" y="1892200"/>
            <a:ext cx="5234700" cy="10200"/>
          </a:xfrm>
          <a:prstGeom prst="straightConnector1">
            <a:avLst/>
          </a:prstGeom>
          <a:noFill/>
          <a:ln cap="flat" cmpd="sng" w="19050">
            <a:solidFill>
              <a:schemeClr val="dk2"/>
            </a:solidFill>
            <a:prstDash val="solid"/>
            <a:round/>
            <a:headEnd len="med" w="med" type="none"/>
            <a:tailEnd len="med" w="med" type="none"/>
          </a:ln>
        </p:spPr>
      </p:cxnSp>
      <p:cxnSp>
        <p:nvCxnSpPr>
          <p:cNvPr id="438" name="Google Shape;438;p56"/>
          <p:cNvCxnSpPr>
            <a:endCxn id="434" idx="0"/>
          </p:cNvCxnSpPr>
          <p:nvPr/>
        </p:nvCxnSpPr>
        <p:spPr>
          <a:xfrm>
            <a:off x="7686225" y="1909513"/>
            <a:ext cx="600" cy="1083300"/>
          </a:xfrm>
          <a:prstGeom prst="straightConnector1">
            <a:avLst/>
          </a:prstGeom>
          <a:noFill/>
          <a:ln cap="flat" cmpd="sng" w="19050">
            <a:solidFill>
              <a:schemeClr val="dk2"/>
            </a:solidFill>
            <a:prstDash val="solid"/>
            <a:round/>
            <a:headEnd len="med" w="med" type="none"/>
            <a:tailEnd len="med" w="med" type="none"/>
          </a:ln>
        </p:spPr>
      </p:cxnSp>
      <p:cxnSp>
        <p:nvCxnSpPr>
          <p:cNvPr id="439" name="Google Shape;439;p56"/>
          <p:cNvCxnSpPr>
            <a:stCxn id="433" idx="3"/>
            <a:endCxn id="434" idx="1"/>
          </p:cNvCxnSpPr>
          <p:nvPr/>
        </p:nvCxnSpPr>
        <p:spPr>
          <a:xfrm>
            <a:off x="2897887" y="3300625"/>
            <a:ext cx="3987900" cy="0"/>
          </a:xfrm>
          <a:prstGeom prst="straightConnector1">
            <a:avLst/>
          </a:prstGeom>
          <a:noFill/>
          <a:ln cap="flat" cmpd="sng" w="19050">
            <a:solidFill>
              <a:schemeClr val="dk2"/>
            </a:solidFill>
            <a:prstDash val="solid"/>
            <a:round/>
            <a:headEnd len="med" w="med" type="none"/>
            <a:tailEnd len="med" w="med" type="none"/>
          </a:ln>
        </p:spPr>
      </p:cxnSp>
      <p:pic>
        <p:nvPicPr>
          <p:cNvPr id="440" name="Google Shape;440;p56"/>
          <p:cNvPicPr preferRelativeResize="0"/>
          <p:nvPr/>
        </p:nvPicPr>
        <p:blipFill>
          <a:blip r:embed="rId5">
            <a:alphaModFix/>
          </a:blip>
          <a:stretch>
            <a:fillRect/>
          </a:stretch>
        </p:blipFill>
        <p:spPr>
          <a:xfrm>
            <a:off x="3760249" y="2955688"/>
            <a:ext cx="689876" cy="689874"/>
          </a:xfrm>
          <a:prstGeom prst="rect">
            <a:avLst/>
          </a:prstGeom>
          <a:noFill/>
          <a:ln>
            <a:noFill/>
          </a:ln>
        </p:spPr>
      </p:pic>
      <p:sp>
        <p:nvSpPr>
          <p:cNvPr id="441" name="Google Shape;441;p5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aven Pro"/>
              <a:buAutoNum type="arabicPeriod"/>
            </a:pPr>
            <a:r>
              <a:rPr lang="en">
                <a:latin typeface="Maven Pro"/>
                <a:ea typeface="Maven Pro"/>
                <a:cs typeface="Maven Pro"/>
                <a:sym typeface="Maven Pro"/>
              </a:rPr>
              <a:t>Prompt -</a:t>
            </a:r>
            <a:r>
              <a:rPr b="1" lang="en">
                <a:latin typeface="Maven Pro"/>
                <a:ea typeface="Maven Pro"/>
                <a:cs typeface="Maven Pro"/>
                <a:sym typeface="Maven Pro"/>
              </a:rPr>
              <a:t> Keyword Extraction</a:t>
            </a:r>
            <a:endParaRPr b="1"/>
          </a:p>
          <a:p>
            <a:pPr indent="0" lvl="0" marL="0" rtl="0" algn="l">
              <a:spcBef>
                <a:spcPts val="0"/>
              </a:spcBef>
              <a:spcAft>
                <a:spcPts val="0"/>
              </a:spcAft>
              <a:buNone/>
            </a:pPr>
            <a:r>
              <a:t/>
            </a:r>
            <a:endParaRPr b="1" sz="1400">
              <a:latin typeface="Maven Pro"/>
              <a:ea typeface="Maven Pro"/>
              <a:cs typeface="Maven Pro"/>
              <a:sym typeface="Maven Pro"/>
            </a:endParaRPr>
          </a:p>
        </p:txBody>
      </p:sp>
      <p:cxnSp>
        <p:nvCxnSpPr>
          <p:cNvPr id="442" name="Google Shape;442;p56"/>
          <p:cNvCxnSpPr>
            <a:endCxn id="434" idx="0"/>
          </p:cNvCxnSpPr>
          <p:nvPr/>
        </p:nvCxnSpPr>
        <p:spPr>
          <a:xfrm>
            <a:off x="7681725" y="2459113"/>
            <a:ext cx="5100" cy="533700"/>
          </a:xfrm>
          <a:prstGeom prst="straightConnector1">
            <a:avLst/>
          </a:prstGeom>
          <a:noFill/>
          <a:ln cap="flat" cmpd="sng" w="9525">
            <a:solidFill>
              <a:schemeClr val="dk2"/>
            </a:solidFill>
            <a:prstDash val="solid"/>
            <a:round/>
            <a:headEnd len="med" w="med" type="none"/>
            <a:tailEnd len="med" w="med" type="triangle"/>
          </a:ln>
        </p:spPr>
      </p:cxnSp>
      <p:cxnSp>
        <p:nvCxnSpPr>
          <p:cNvPr id="443" name="Google Shape;443;p56"/>
          <p:cNvCxnSpPr>
            <a:endCxn id="429" idx="1"/>
          </p:cNvCxnSpPr>
          <p:nvPr/>
        </p:nvCxnSpPr>
        <p:spPr>
          <a:xfrm>
            <a:off x="1108000" y="2296925"/>
            <a:ext cx="816000" cy="7800"/>
          </a:xfrm>
          <a:prstGeom prst="straightConnector1">
            <a:avLst/>
          </a:prstGeom>
          <a:noFill/>
          <a:ln cap="flat" cmpd="sng" w="9525">
            <a:solidFill>
              <a:schemeClr val="dk2"/>
            </a:solidFill>
            <a:prstDash val="solid"/>
            <a:round/>
            <a:headEnd len="med" w="med" type="none"/>
            <a:tailEnd len="med" w="med" type="triangle"/>
          </a:ln>
        </p:spPr>
      </p:cxnSp>
      <p:cxnSp>
        <p:nvCxnSpPr>
          <p:cNvPr id="444" name="Google Shape;444;p56"/>
          <p:cNvCxnSpPr/>
          <p:nvPr/>
        </p:nvCxnSpPr>
        <p:spPr>
          <a:xfrm rot="10800000">
            <a:off x="1117875" y="1404075"/>
            <a:ext cx="791400" cy="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56"/>
          <p:cNvCxnSpPr/>
          <p:nvPr/>
        </p:nvCxnSpPr>
        <p:spPr>
          <a:xfrm>
            <a:off x="1107825" y="1404075"/>
            <a:ext cx="10200" cy="903000"/>
          </a:xfrm>
          <a:prstGeom prst="straightConnector1">
            <a:avLst/>
          </a:prstGeom>
          <a:noFill/>
          <a:ln cap="flat" cmpd="sng" w="9525">
            <a:solidFill>
              <a:schemeClr val="dk2"/>
            </a:solidFill>
            <a:prstDash val="solid"/>
            <a:round/>
            <a:headEnd len="med" w="med" type="none"/>
            <a:tailEnd len="med" w="med" type="none"/>
          </a:ln>
        </p:spPr>
      </p:cxnSp>
      <p:sp>
        <p:nvSpPr>
          <p:cNvPr id="446" name="Google Shape;446;p56"/>
          <p:cNvSpPr txBox="1"/>
          <p:nvPr/>
        </p:nvSpPr>
        <p:spPr>
          <a:xfrm>
            <a:off x="218175" y="1604150"/>
            <a:ext cx="1602300" cy="523200"/>
          </a:xfrm>
          <a:prstGeom prst="rect">
            <a:avLst/>
          </a:prstGeom>
          <a:solidFill>
            <a:schemeClr val="dk1"/>
          </a:solidFill>
          <a:ln cap="flat" cmpd="sng" w="9525">
            <a:solidFill>
              <a:srgbClr val="FF6B6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Maven Pro"/>
                <a:ea typeface="Maven Pro"/>
                <a:cs typeface="Maven Pro"/>
                <a:sym typeface="Maven Pro"/>
              </a:rPr>
              <a:t>1</a:t>
            </a:r>
            <a:endParaRPr b="1" sz="1100">
              <a:solidFill>
                <a:schemeClr val="lt1"/>
              </a:solidFill>
              <a:latin typeface="Maven Pro"/>
              <a:ea typeface="Maven Pro"/>
              <a:cs typeface="Maven Pro"/>
              <a:sym typeface="Maven Pro"/>
            </a:endParaRPr>
          </a:p>
          <a:p>
            <a:pPr indent="0" lvl="0" marL="0" rtl="0" algn="ctr">
              <a:spcBef>
                <a:spcPts val="0"/>
              </a:spcBef>
              <a:spcAft>
                <a:spcPts val="0"/>
              </a:spcAft>
              <a:buNone/>
            </a:pPr>
            <a:r>
              <a:rPr b="1" lang="en" sz="1100">
                <a:solidFill>
                  <a:srgbClr val="FF6B65"/>
                </a:solidFill>
                <a:latin typeface="Maven Pro"/>
                <a:ea typeface="Maven Pro"/>
                <a:cs typeface="Maven Pro"/>
                <a:sym typeface="Maven Pro"/>
              </a:rPr>
              <a:t>Vlt5 </a:t>
            </a:r>
            <a:r>
              <a:rPr b="1" lang="en" sz="1100">
                <a:solidFill>
                  <a:schemeClr val="lt1"/>
                </a:solidFill>
                <a:latin typeface="Maven Pro"/>
                <a:ea typeface="Maven Pro"/>
                <a:cs typeface="Maven Pro"/>
                <a:sym typeface="Maven Pro"/>
              </a:rPr>
              <a:t>/ XLNet / Bert</a:t>
            </a:r>
            <a:endParaRPr b="1" sz="1100">
              <a:solidFill>
                <a:schemeClr val="lt1"/>
              </a:solidFill>
              <a:latin typeface="Maven Pro"/>
              <a:ea typeface="Maven Pro"/>
              <a:cs typeface="Maven Pro"/>
              <a:sym typeface="Maven Pro"/>
            </a:endParaRPr>
          </a:p>
        </p:txBody>
      </p:sp>
      <p:sp>
        <p:nvSpPr>
          <p:cNvPr id="447" name="Google Shape;447;p56"/>
          <p:cNvSpPr txBox="1"/>
          <p:nvPr/>
        </p:nvSpPr>
        <p:spPr>
          <a:xfrm>
            <a:off x="7400625" y="2371225"/>
            <a:ext cx="567300" cy="3540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Maven Pro"/>
                <a:ea typeface="Maven Pro"/>
                <a:cs typeface="Maven Pro"/>
                <a:sym typeface="Maven Pro"/>
              </a:rPr>
              <a:t>2</a:t>
            </a:r>
            <a:endParaRPr b="1" sz="1100">
              <a:solidFill>
                <a:schemeClr val="lt1"/>
              </a:solidFill>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7"/>
          <p:cNvSpPr/>
          <p:nvPr/>
        </p:nvSpPr>
        <p:spPr>
          <a:xfrm>
            <a:off x="865250" y="1137000"/>
            <a:ext cx="4733390" cy="471494"/>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Maven Pro"/>
                <a:ea typeface="Maven Pro"/>
                <a:cs typeface="Maven Pro"/>
                <a:sym typeface="Maven Pro"/>
              </a:rPr>
              <a:t>Initial thought</a:t>
            </a:r>
            <a:endParaRPr b="1">
              <a:solidFill>
                <a:schemeClr val="dk2"/>
              </a:solidFill>
              <a:latin typeface="Maven Pro"/>
              <a:ea typeface="Maven Pro"/>
              <a:cs typeface="Maven Pro"/>
              <a:sym typeface="Maven Pro"/>
            </a:endParaRPr>
          </a:p>
        </p:txBody>
      </p:sp>
      <p:sp>
        <p:nvSpPr>
          <p:cNvPr id="453" name="Google Shape;453;p57"/>
          <p:cNvSpPr/>
          <p:nvPr/>
        </p:nvSpPr>
        <p:spPr>
          <a:xfrm>
            <a:off x="865250" y="1905900"/>
            <a:ext cx="1257900" cy="384600"/>
          </a:xfrm>
          <a:prstGeom prst="homePlat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chemeClr val="dk1"/>
                </a:solidFill>
                <a:latin typeface="Maven Pro"/>
                <a:ea typeface="Maven Pro"/>
                <a:cs typeface="Maven Pro"/>
                <a:sym typeface="Maven Pro"/>
              </a:rPr>
              <a:t>Dog</a:t>
            </a:r>
            <a:endParaRPr/>
          </a:p>
        </p:txBody>
      </p:sp>
      <p:sp>
        <p:nvSpPr>
          <p:cNvPr id="454" name="Google Shape;454;p57"/>
          <p:cNvSpPr/>
          <p:nvPr/>
        </p:nvSpPr>
        <p:spPr>
          <a:xfrm>
            <a:off x="2407300" y="1905900"/>
            <a:ext cx="1501500" cy="389700"/>
          </a:xfrm>
          <a:prstGeom prst="chevron">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aven Pro"/>
                <a:ea typeface="Maven Pro"/>
                <a:cs typeface="Maven Pro"/>
                <a:sym typeface="Maven Pro"/>
              </a:rPr>
              <a:t>Rabbit</a:t>
            </a:r>
            <a:endParaRPr/>
          </a:p>
        </p:txBody>
      </p:sp>
      <p:sp>
        <p:nvSpPr>
          <p:cNvPr id="455" name="Google Shape;455;p57"/>
          <p:cNvSpPr/>
          <p:nvPr/>
        </p:nvSpPr>
        <p:spPr>
          <a:xfrm>
            <a:off x="4192950" y="1881350"/>
            <a:ext cx="973800" cy="402000"/>
          </a:xfrm>
          <a:prstGeom prst="chevron">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7"/>
          <p:cNvSpPr/>
          <p:nvPr/>
        </p:nvSpPr>
        <p:spPr>
          <a:xfrm flipH="1">
            <a:off x="4377575" y="1881400"/>
            <a:ext cx="1179900" cy="402000"/>
          </a:xfrm>
          <a:prstGeom prst="homePlate">
            <a:avLst>
              <a:gd fmla="val 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highlight>
                  <a:schemeClr val="lt1"/>
                </a:highlight>
                <a:latin typeface="Maven Pro"/>
                <a:ea typeface="Maven Pro"/>
                <a:cs typeface="Maven Pro"/>
                <a:sym typeface="Maven Pro"/>
              </a:rPr>
              <a:t>Left</a:t>
            </a:r>
            <a:endParaRPr>
              <a:highlight>
                <a:schemeClr val="lt1"/>
              </a:highlight>
            </a:endParaRPr>
          </a:p>
        </p:txBody>
      </p:sp>
      <p:pic>
        <p:nvPicPr>
          <p:cNvPr id="457" name="Google Shape;457;p57"/>
          <p:cNvPicPr preferRelativeResize="0"/>
          <p:nvPr/>
        </p:nvPicPr>
        <p:blipFill>
          <a:blip r:embed="rId3">
            <a:alphaModFix/>
          </a:blip>
          <a:stretch>
            <a:fillRect/>
          </a:stretch>
        </p:blipFill>
        <p:spPr>
          <a:xfrm>
            <a:off x="4091399" y="3163850"/>
            <a:ext cx="689876" cy="689874"/>
          </a:xfrm>
          <a:prstGeom prst="rect">
            <a:avLst/>
          </a:prstGeom>
          <a:noFill/>
          <a:ln>
            <a:noFill/>
          </a:ln>
        </p:spPr>
      </p:pic>
      <p:pic>
        <p:nvPicPr>
          <p:cNvPr id="458" name="Google Shape;458;p57"/>
          <p:cNvPicPr preferRelativeResize="0"/>
          <p:nvPr/>
        </p:nvPicPr>
        <p:blipFill>
          <a:blip r:embed="rId4">
            <a:alphaModFix/>
          </a:blip>
          <a:stretch>
            <a:fillRect/>
          </a:stretch>
        </p:blipFill>
        <p:spPr>
          <a:xfrm>
            <a:off x="1117488" y="3178675"/>
            <a:ext cx="753423" cy="689875"/>
          </a:xfrm>
          <a:prstGeom prst="rect">
            <a:avLst/>
          </a:prstGeom>
          <a:noFill/>
          <a:ln>
            <a:noFill/>
          </a:ln>
        </p:spPr>
      </p:pic>
      <p:cxnSp>
        <p:nvCxnSpPr>
          <p:cNvPr id="459" name="Google Shape;459;p57"/>
          <p:cNvCxnSpPr>
            <a:stCxn id="458" idx="3"/>
            <a:endCxn id="457" idx="1"/>
          </p:cNvCxnSpPr>
          <p:nvPr/>
        </p:nvCxnSpPr>
        <p:spPr>
          <a:xfrm flipH="1" rot="10800000">
            <a:off x="1870910" y="3508913"/>
            <a:ext cx="2220600" cy="14700"/>
          </a:xfrm>
          <a:prstGeom prst="straightConnector1">
            <a:avLst/>
          </a:prstGeom>
          <a:noFill/>
          <a:ln cap="flat" cmpd="sng" w="19050">
            <a:solidFill>
              <a:schemeClr val="dk2"/>
            </a:solidFill>
            <a:prstDash val="solid"/>
            <a:round/>
            <a:headEnd len="med" w="med" type="none"/>
            <a:tailEnd len="med" w="med" type="none"/>
          </a:ln>
        </p:spPr>
      </p:cxnSp>
      <p:sp>
        <p:nvSpPr>
          <p:cNvPr id="460" name="Google Shape;460;p57"/>
          <p:cNvSpPr txBox="1"/>
          <p:nvPr/>
        </p:nvSpPr>
        <p:spPr>
          <a:xfrm>
            <a:off x="2636150" y="3308700"/>
            <a:ext cx="690000" cy="4002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Left</a:t>
            </a:r>
            <a:endParaRPr b="1">
              <a:solidFill>
                <a:schemeClr val="lt1"/>
              </a:solidFill>
              <a:latin typeface="Maven Pro"/>
              <a:ea typeface="Maven Pro"/>
              <a:cs typeface="Maven Pro"/>
              <a:sym typeface="Maven Pro"/>
            </a:endParaRPr>
          </a:p>
        </p:txBody>
      </p:sp>
      <p:sp>
        <p:nvSpPr>
          <p:cNvPr id="461" name="Google Shape;461;p57"/>
          <p:cNvSpPr/>
          <p:nvPr/>
        </p:nvSpPr>
        <p:spPr>
          <a:xfrm>
            <a:off x="6465275" y="1885600"/>
            <a:ext cx="1298700" cy="384600"/>
          </a:xfrm>
          <a:prstGeom prst="rect">
            <a:avLst/>
          </a:prstGeom>
          <a:solidFill>
            <a:schemeClr val="l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t>…</a:t>
            </a:r>
            <a:endParaRPr b="1" sz="2000"/>
          </a:p>
        </p:txBody>
      </p:sp>
      <p:cxnSp>
        <p:nvCxnSpPr>
          <p:cNvPr id="462" name="Google Shape;462;p57"/>
          <p:cNvCxnSpPr>
            <a:endCxn id="463" idx="1"/>
          </p:cNvCxnSpPr>
          <p:nvPr/>
        </p:nvCxnSpPr>
        <p:spPr>
          <a:xfrm flipH="1" rot="10800000">
            <a:off x="4781375" y="2675250"/>
            <a:ext cx="1956600" cy="722100"/>
          </a:xfrm>
          <a:prstGeom prst="straightConnector1">
            <a:avLst/>
          </a:prstGeom>
          <a:noFill/>
          <a:ln cap="flat" cmpd="sng" w="19050">
            <a:solidFill>
              <a:schemeClr val="dk2"/>
            </a:solidFill>
            <a:prstDash val="solid"/>
            <a:round/>
            <a:headEnd len="med" w="med" type="none"/>
            <a:tailEnd len="med" w="med" type="none"/>
          </a:ln>
        </p:spPr>
      </p:cxnSp>
      <p:sp>
        <p:nvSpPr>
          <p:cNvPr id="464" name="Google Shape;464;p57"/>
          <p:cNvSpPr txBox="1"/>
          <p:nvPr/>
        </p:nvSpPr>
        <p:spPr>
          <a:xfrm>
            <a:off x="5394925" y="2867500"/>
            <a:ext cx="7533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Above</a:t>
            </a:r>
            <a:endParaRPr b="1">
              <a:solidFill>
                <a:schemeClr val="lt1"/>
              </a:solidFill>
              <a:latin typeface="Maven Pro"/>
              <a:ea typeface="Maven Pro"/>
              <a:cs typeface="Maven Pro"/>
              <a:sym typeface="Maven Pro"/>
            </a:endParaRPr>
          </a:p>
        </p:txBody>
      </p:sp>
      <p:cxnSp>
        <p:nvCxnSpPr>
          <p:cNvPr id="465" name="Google Shape;465;p57"/>
          <p:cNvCxnSpPr/>
          <p:nvPr/>
        </p:nvCxnSpPr>
        <p:spPr>
          <a:xfrm>
            <a:off x="4781273" y="3606413"/>
            <a:ext cx="1957800" cy="876300"/>
          </a:xfrm>
          <a:prstGeom prst="straightConnector1">
            <a:avLst/>
          </a:prstGeom>
          <a:noFill/>
          <a:ln cap="flat" cmpd="sng" w="19050">
            <a:solidFill>
              <a:schemeClr val="dk2"/>
            </a:solidFill>
            <a:prstDash val="solid"/>
            <a:round/>
            <a:headEnd len="med" w="med" type="none"/>
            <a:tailEnd len="med" w="med" type="none"/>
          </a:ln>
        </p:spPr>
      </p:cxnSp>
      <p:sp>
        <p:nvSpPr>
          <p:cNvPr id="466" name="Google Shape;466;p57"/>
          <p:cNvSpPr txBox="1"/>
          <p:nvPr/>
        </p:nvSpPr>
        <p:spPr>
          <a:xfrm>
            <a:off x="5557475" y="3892350"/>
            <a:ext cx="6900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Away</a:t>
            </a:r>
            <a:endParaRPr b="1">
              <a:solidFill>
                <a:schemeClr val="lt1"/>
              </a:solidFill>
              <a:latin typeface="Maven Pro"/>
              <a:ea typeface="Maven Pro"/>
              <a:cs typeface="Maven Pro"/>
              <a:sym typeface="Maven Pro"/>
            </a:endParaRPr>
          </a:p>
        </p:txBody>
      </p:sp>
      <p:sp>
        <p:nvSpPr>
          <p:cNvPr id="463" name="Google Shape;463;p57"/>
          <p:cNvSpPr/>
          <p:nvPr/>
        </p:nvSpPr>
        <p:spPr>
          <a:xfrm>
            <a:off x="6737975" y="2482950"/>
            <a:ext cx="753300" cy="384600"/>
          </a:xfrm>
          <a:prstGeom prst="rect">
            <a:avLst/>
          </a:prstGeom>
          <a:solidFill>
            <a:schemeClr val="dk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Maven Pro"/>
                <a:ea typeface="Maven Pro"/>
                <a:cs typeface="Maven Pro"/>
                <a:sym typeface="Maven Pro"/>
              </a:rPr>
              <a:t>…</a:t>
            </a:r>
            <a:endParaRPr b="1">
              <a:solidFill>
                <a:schemeClr val="lt1"/>
              </a:solidFill>
              <a:latin typeface="Maven Pro"/>
              <a:ea typeface="Maven Pro"/>
              <a:cs typeface="Maven Pro"/>
              <a:sym typeface="Maven Pro"/>
            </a:endParaRPr>
          </a:p>
        </p:txBody>
      </p:sp>
      <p:sp>
        <p:nvSpPr>
          <p:cNvPr id="467" name="Google Shape;467;p57"/>
          <p:cNvSpPr/>
          <p:nvPr/>
        </p:nvSpPr>
        <p:spPr>
          <a:xfrm>
            <a:off x="6737975" y="4292550"/>
            <a:ext cx="753300" cy="384600"/>
          </a:xfrm>
          <a:prstGeom prst="rect">
            <a:avLst/>
          </a:prstGeom>
          <a:solidFill>
            <a:schemeClr val="dk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a:t>
            </a:r>
            <a:endParaRPr b="1" sz="2000"/>
          </a:p>
        </p:txBody>
      </p:sp>
      <p:cxnSp>
        <p:nvCxnSpPr>
          <p:cNvPr id="468" name="Google Shape;468;p57"/>
          <p:cNvCxnSpPr>
            <a:stCxn id="467" idx="0"/>
            <a:endCxn id="463" idx="2"/>
          </p:cNvCxnSpPr>
          <p:nvPr/>
        </p:nvCxnSpPr>
        <p:spPr>
          <a:xfrm rot="10800000">
            <a:off x="7114625" y="2867550"/>
            <a:ext cx="0" cy="1425000"/>
          </a:xfrm>
          <a:prstGeom prst="straightConnector1">
            <a:avLst/>
          </a:prstGeom>
          <a:noFill/>
          <a:ln cap="flat" cmpd="sng" w="19050">
            <a:solidFill>
              <a:schemeClr val="dk2"/>
            </a:solidFill>
            <a:prstDash val="solid"/>
            <a:round/>
            <a:headEnd len="med" w="med" type="none"/>
            <a:tailEnd len="med" w="med" type="none"/>
          </a:ln>
        </p:spPr>
      </p:cxnSp>
      <p:sp>
        <p:nvSpPr>
          <p:cNvPr id="469" name="Google Shape;469;p57"/>
          <p:cNvSpPr txBox="1"/>
          <p:nvPr/>
        </p:nvSpPr>
        <p:spPr>
          <a:xfrm>
            <a:off x="6689075" y="3308700"/>
            <a:ext cx="8511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Facing</a:t>
            </a:r>
            <a:endParaRPr b="1">
              <a:solidFill>
                <a:schemeClr val="lt1"/>
              </a:solidFill>
              <a:latin typeface="Maven Pro"/>
              <a:ea typeface="Maven Pro"/>
              <a:cs typeface="Maven Pro"/>
              <a:sym typeface="Maven Pro"/>
            </a:endParaRPr>
          </a:p>
        </p:txBody>
      </p:sp>
      <p:sp>
        <p:nvSpPr>
          <p:cNvPr id="470" name="Google Shape;470;p57"/>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ven Pro"/>
                <a:ea typeface="Maven Pro"/>
                <a:cs typeface="Maven Pro"/>
                <a:sym typeface="Maven Pro"/>
              </a:rPr>
              <a:t>2. </a:t>
            </a:r>
            <a:r>
              <a:rPr lang="en">
                <a:latin typeface="Maven Pro"/>
                <a:ea typeface="Maven Pro"/>
                <a:cs typeface="Maven Pro"/>
                <a:sym typeface="Maven Pro"/>
              </a:rPr>
              <a:t>Relationship -</a:t>
            </a:r>
            <a:r>
              <a:rPr b="1" lang="en">
                <a:latin typeface="Maven Pro"/>
                <a:ea typeface="Maven Pro"/>
                <a:cs typeface="Maven Pro"/>
                <a:sym typeface="Maven Pro"/>
              </a:rPr>
              <a:t> RelNet (GNN)</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p:nvPr/>
        </p:nvSpPr>
        <p:spPr>
          <a:xfrm>
            <a:off x="868325" y="1338375"/>
            <a:ext cx="2214207" cy="471494"/>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chemeClr val="dk2"/>
                </a:solidFill>
                <a:latin typeface="Maven Pro"/>
                <a:ea typeface="Maven Pro"/>
                <a:cs typeface="Maven Pro"/>
                <a:sym typeface="Maven Pro"/>
              </a:rPr>
              <a:t>Second</a:t>
            </a:r>
            <a:r>
              <a:rPr lang="en">
                <a:solidFill>
                  <a:schemeClr val="dk2"/>
                </a:solidFill>
              </a:rPr>
              <a:t> </a:t>
            </a:r>
            <a:r>
              <a:rPr b="1" lang="en">
                <a:solidFill>
                  <a:schemeClr val="dk2"/>
                </a:solidFill>
                <a:latin typeface="Maven Pro"/>
                <a:ea typeface="Maven Pro"/>
                <a:cs typeface="Maven Pro"/>
                <a:sym typeface="Maven Pro"/>
              </a:rPr>
              <a:t>Trial</a:t>
            </a:r>
            <a:endParaRPr>
              <a:solidFill>
                <a:schemeClr val="dk2"/>
              </a:solidFill>
            </a:endParaRPr>
          </a:p>
        </p:txBody>
      </p:sp>
      <p:pic>
        <p:nvPicPr>
          <p:cNvPr id="476" name="Google Shape;476;p58"/>
          <p:cNvPicPr preferRelativeResize="0"/>
          <p:nvPr/>
        </p:nvPicPr>
        <p:blipFill>
          <a:blip r:embed="rId3">
            <a:alphaModFix/>
          </a:blip>
          <a:stretch>
            <a:fillRect/>
          </a:stretch>
        </p:blipFill>
        <p:spPr>
          <a:xfrm>
            <a:off x="3449799" y="2081550"/>
            <a:ext cx="689876" cy="689874"/>
          </a:xfrm>
          <a:prstGeom prst="rect">
            <a:avLst/>
          </a:prstGeom>
          <a:noFill/>
          <a:ln>
            <a:noFill/>
          </a:ln>
        </p:spPr>
      </p:pic>
      <p:pic>
        <p:nvPicPr>
          <p:cNvPr id="477" name="Google Shape;477;p58"/>
          <p:cNvPicPr preferRelativeResize="0"/>
          <p:nvPr/>
        </p:nvPicPr>
        <p:blipFill>
          <a:blip r:embed="rId4">
            <a:alphaModFix/>
          </a:blip>
          <a:stretch>
            <a:fillRect/>
          </a:stretch>
        </p:blipFill>
        <p:spPr>
          <a:xfrm>
            <a:off x="951975" y="2081550"/>
            <a:ext cx="753423" cy="689875"/>
          </a:xfrm>
          <a:prstGeom prst="rect">
            <a:avLst/>
          </a:prstGeom>
          <a:noFill/>
          <a:ln>
            <a:noFill/>
          </a:ln>
        </p:spPr>
      </p:pic>
      <p:cxnSp>
        <p:nvCxnSpPr>
          <p:cNvPr id="478" name="Google Shape;478;p58"/>
          <p:cNvCxnSpPr>
            <a:stCxn id="477" idx="3"/>
            <a:endCxn id="476" idx="1"/>
          </p:cNvCxnSpPr>
          <p:nvPr/>
        </p:nvCxnSpPr>
        <p:spPr>
          <a:xfrm>
            <a:off x="1705398" y="2426488"/>
            <a:ext cx="1744500" cy="0"/>
          </a:xfrm>
          <a:prstGeom prst="straightConnector1">
            <a:avLst/>
          </a:prstGeom>
          <a:noFill/>
          <a:ln cap="flat" cmpd="sng" w="19050">
            <a:solidFill>
              <a:schemeClr val="dk2"/>
            </a:solidFill>
            <a:prstDash val="solid"/>
            <a:round/>
            <a:headEnd len="med" w="med" type="none"/>
            <a:tailEnd len="med" w="med" type="none"/>
          </a:ln>
        </p:spPr>
      </p:cxnSp>
      <p:sp>
        <p:nvSpPr>
          <p:cNvPr id="479" name="Google Shape;479;p58"/>
          <p:cNvSpPr txBox="1"/>
          <p:nvPr/>
        </p:nvSpPr>
        <p:spPr>
          <a:xfrm>
            <a:off x="2232600" y="2226400"/>
            <a:ext cx="6900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a:solidFill>
                  <a:schemeClr val="lt1"/>
                </a:solidFill>
                <a:latin typeface="Maven Pro"/>
                <a:ea typeface="Maven Pro"/>
                <a:cs typeface="Maven Pro"/>
                <a:sym typeface="Maven Pro"/>
              </a:rPr>
              <a:t>Left</a:t>
            </a:r>
            <a:endParaRPr>
              <a:solidFill>
                <a:schemeClr val="lt1"/>
              </a:solidFill>
              <a:latin typeface="Maven Pro"/>
              <a:ea typeface="Maven Pro"/>
              <a:cs typeface="Maven Pro"/>
              <a:sym typeface="Maven Pro"/>
            </a:endParaRPr>
          </a:p>
        </p:txBody>
      </p:sp>
      <p:pic>
        <p:nvPicPr>
          <p:cNvPr id="480" name="Google Shape;480;p58"/>
          <p:cNvPicPr preferRelativeResize="0"/>
          <p:nvPr/>
        </p:nvPicPr>
        <p:blipFill rotWithShape="1">
          <a:blip r:embed="rId5">
            <a:alphaModFix/>
          </a:blip>
          <a:srcRect b="14280" l="0" r="0" t="0"/>
          <a:stretch/>
        </p:blipFill>
        <p:spPr>
          <a:xfrm>
            <a:off x="4973075" y="0"/>
            <a:ext cx="2035058" cy="2120450"/>
          </a:xfrm>
          <a:prstGeom prst="rect">
            <a:avLst/>
          </a:prstGeom>
          <a:noFill/>
          <a:ln>
            <a:noFill/>
          </a:ln>
        </p:spPr>
      </p:pic>
      <p:pic>
        <p:nvPicPr>
          <p:cNvPr id="481" name="Google Shape;481;p58"/>
          <p:cNvPicPr preferRelativeResize="0"/>
          <p:nvPr/>
        </p:nvPicPr>
        <p:blipFill rotWithShape="1">
          <a:blip r:embed="rId6">
            <a:alphaModFix/>
          </a:blip>
          <a:srcRect b="0" l="0" r="-3423" t="0"/>
          <a:stretch/>
        </p:blipFill>
        <p:spPr>
          <a:xfrm>
            <a:off x="7093900" y="0"/>
            <a:ext cx="1957450" cy="2120450"/>
          </a:xfrm>
          <a:prstGeom prst="rect">
            <a:avLst/>
          </a:prstGeom>
          <a:noFill/>
          <a:ln>
            <a:noFill/>
          </a:ln>
        </p:spPr>
      </p:pic>
      <p:pic>
        <p:nvPicPr>
          <p:cNvPr id="482" name="Google Shape;482;p58"/>
          <p:cNvPicPr preferRelativeResize="0"/>
          <p:nvPr/>
        </p:nvPicPr>
        <p:blipFill>
          <a:blip r:embed="rId7">
            <a:alphaModFix/>
          </a:blip>
          <a:stretch>
            <a:fillRect/>
          </a:stretch>
        </p:blipFill>
        <p:spPr>
          <a:xfrm>
            <a:off x="4973075" y="2206143"/>
            <a:ext cx="3966675" cy="938317"/>
          </a:xfrm>
          <a:prstGeom prst="rect">
            <a:avLst/>
          </a:prstGeom>
          <a:noFill/>
          <a:ln>
            <a:noFill/>
          </a:ln>
        </p:spPr>
      </p:pic>
      <p:pic>
        <p:nvPicPr>
          <p:cNvPr id="483" name="Google Shape;483;p58"/>
          <p:cNvPicPr preferRelativeResize="0"/>
          <p:nvPr/>
        </p:nvPicPr>
        <p:blipFill rotWithShape="1">
          <a:blip r:embed="rId8">
            <a:alphaModFix/>
          </a:blip>
          <a:srcRect b="0" l="0" r="0" t="2629"/>
          <a:stretch/>
        </p:blipFill>
        <p:spPr>
          <a:xfrm>
            <a:off x="4973075" y="3230150"/>
            <a:ext cx="3802950" cy="1863225"/>
          </a:xfrm>
          <a:prstGeom prst="rect">
            <a:avLst/>
          </a:prstGeom>
          <a:noFill/>
          <a:ln>
            <a:noFill/>
          </a:ln>
        </p:spPr>
      </p:pic>
      <p:cxnSp>
        <p:nvCxnSpPr>
          <p:cNvPr id="484" name="Google Shape;484;p58"/>
          <p:cNvCxnSpPr/>
          <p:nvPr/>
        </p:nvCxnSpPr>
        <p:spPr>
          <a:xfrm flipH="1" rot="10800000">
            <a:off x="2915875" y="1113925"/>
            <a:ext cx="2109000" cy="1110000"/>
          </a:xfrm>
          <a:prstGeom prst="straightConnector1">
            <a:avLst/>
          </a:prstGeom>
          <a:noFill/>
          <a:ln cap="flat" cmpd="sng" w="19050">
            <a:solidFill>
              <a:schemeClr val="dk2"/>
            </a:solidFill>
            <a:prstDash val="solid"/>
            <a:round/>
            <a:headEnd len="med" w="med" type="none"/>
            <a:tailEnd len="med" w="med" type="none"/>
          </a:ln>
        </p:spPr>
      </p:cxnSp>
      <p:pic>
        <p:nvPicPr>
          <p:cNvPr id="485" name="Google Shape;485;p58"/>
          <p:cNvPicPr preferRelativeResize="0"/>
          <p:nvPr/>
        </p:nvPicPr>
        <p:blipFill>
          <a:blip r:embed="rId9">
            <a:alphaModFix/>
          </a:blip>
          <a:stretch>
            <a:fillRect/>
          </a:stretch>
        </p:blipFill>
        <p:spPr>
          <a:xfrm>
            <a:off x="951973" y="2975362"/>
            <a:ext cx="2499875" cy="1817700"/>
          </a:xfrm>
          <a:prstGeom prst="rect">
            <a:avLst/>
          </a:prstGeom>
          <a:noFill/>
          <a:ln>
            <a:noFill/>
          </a:ln>
        </p:spPr>
      </p:pic>
      <p:sp>
        <p:nvSpPr>
          <p:cNvPr id="486" name="Google Shape;486;p58"/>
          <p:cNvSpPr/>
          <p:nvPr/>
        </p:nvSpPr>
        <p:spPr>
          <a:xfrm rot="10800000">
            <a:off x="3539025" y="3922400"/>
            <a:ext cx="1291800" cy="182700"/>
          </a:xfrm>
          <a:prstGeom prst="striped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8"/>
          <p:cNvSpPr txBox="1"/>
          <p:nvPr>
            <p:ph type="title"/>
          </p:nvPr>
        </p:nvSpPr>
        <p:spPr>
          <a:xfrm>
            <a:off x="708600" y="260000"/>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ven Pro"/>
                <a:ea typeface="Maven Pro"/>
                <a:cs typeface="Maven Pro"/>
                <a:sym typeface="Maven Pro"/>
              </a:rPr>
              <a:t>2. </a:t>
            </a:r>
            <a:r>
              <a:rPr lang="en">
                <a:latin typeface="Maven Pro"/>
                <a:ea typeface="Maven Pro"/>
                <a:cs typeface="Maven Pro"/>
                <a:sym typeface="Maven Pro"/>
              </a:rPr>
              <a:t>Relationship -</a:t>
            </a:r>
            <a:r>
              <a:rPr b="1" lang="en">
                <a:latin typeface="Maven Pro"/>
                <a:ea typeface="Maven Pro"/>
                <a:cs typeface="Maven Pro"/>
                <a:sym typeface="Maven Pro"/>
              </a:rPr>
              <a:t> </a:t>
            </a:r>
            <a:endParaRPr b="1">
              <a:latin typeface="Maven Pro"/>
              <a:ea typeface="Maven Pro"/>
              <a:cs typeface="Maven Pro"/>
              <a:sym typeface="Maven Pro"/>
            </a:endParaRPr>
          </a:p>
          <a:p>
            <a:pPr indent="0" lvl="0" marL="0" rtl="0" algn="l">
              <a:spcBef>
                <a:spcPts val="0"/>
              </a:spcBef>
              <a:spcAft>
                <a:spcPts val="0"/>
              </a:spcAft>
              <a:buNone/>
            </a:pPr>
            <a:r>
              <a:rPr b="1" lang="en">
                <a:latin typeface="Maven Pro"/>
                <a:ea typeface="Maven Pro"/>
                <a:cs typeface="Maven Pro"/>
                <a:sym typeface="Maven Pro"/>
              </a:rPr>
              <a:t>RelNet (FFN)</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9"/>
          <p:cNvSpPr txBox="1"/>
          <p:nvPr/>
        </p:nvSpPr>
        <p:spPr>
          <a:xfrm>
            <a:off x="6555650" y="0"/>
            <a:ext cx="3955800" cy="2277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p:txBody>
      </p:sp>
      <p:sp>
        <p:nvSpPr>
          <p:cNvPr id="493" name="Google Shape;493;p59"/>
          <p:cNvSpPr/>
          <p:nvPr/>
        </p:nvSpPr>
        <p:spPr>
          <a:xfrm>
            <a:off x="858800" y="1582537"/>
            <a:ext cx="2494810" cy="471494"/>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chemeClr val="dk2"/>
                </a:solidFill>
                <a:latin typeface="Maven Pro"/>
                <a:ea typeface="Maven Pro"/>
                <a:cs typeface="Maven Pro"/>
                <a:sym typeface="Maven Pro"/>
              </a:rPr>
              <a:t>Flexible solve - </a:t>
            </a:r>
            <a:endParaRPr b="1">
              <a:solidFill>
                <a:schemeClr val="dk2"/>
              </a:solidFill>
              <a:latin typeface="Maven Pro"/>
              <a:ea typeface="Maven Pro"/>
              <a:cs typeface="Maven Pro"/>
              <a:sym typeface="Maven Pro"/>
            </a:endParaRPr>
          </a:p>
          <a:p>
            <a:pPr indent="0" lvl="0" marL="0" marR="0" rtl="0" algn="ctr">
              <a:lnSpc>
                <a:spcPct val="100000"/>
              </a:lnSpc>
              <a:spcBef>
                <a:spcPts val="0"/>
              </a:spcBef>
              <a:spcAft>
                <a:spcPts val="0"/>
              </a:spcAft>
              <a:buNone/>
            </a:pPr>
            <a:r>
              <a:rPr b="1" lang="en">
                <a:solidFill>
                  <a:schemeClr val="dk2"/>
                </a:solidFill>
                <a:latin typeface="Maven Pro"/>
                <a:ea typeface="Maven Pro"/>
                <a:cs typeface="Maven Pro"/>
                <a:sym typeface="Maven Pro"/>
              </a:rPr>
              <a:t>Rule Base Method</a:t>
            </a:r>
            <a:endParaRPr b="1">
              <a:solidFill>
                <a:schemeClr val="dk2"/>
              </a:solidFill>
              <a:latin typeface="Maven Pro"/>
              <a:ea typeface="Maven Pro"/>
              <a:cs typeface="Maven Pro"/>
              <a:sym typeface="Maven Pro"/>
            </a:endParaRPr>
          </a:p>
        </p:txBody>
      </p:sp>
      <p:pic>
        <p:nvPicPr>
          <p:cNvPr id="494" name="Google Shape;494;p59"/>
          <p:cNvPicPr preferRelativeResize="0"/>
          <p:nvPr/>
        </p:nvPicPr>
        <p:blipFill>
          <a:blip r:embed="rId3">
            <a:alphaModFix/>
          </a:blip>
          <a:stretch>
            <a:fillRect/>
          </a:stretch>
        </p:blipFill>
        <p:spPr>
          <a:xfrm>
            <a:off x="4789325" y="3492950"/>
            <a:ext cx="3295650" cy="1247775"/>
          </a:xfrm>
          <a:prstGeom prst="rect">
            <a:avLst/>
          </a:prstGeom>
          <a:noFill/>
          <a:ln>
            <a:noFill/>
          </a:ln>
        </p:spPr>
      </p:pic>
      <p:pic>
        <p:nvPicPr>
          <p:cNvPr id="495" name="Google Shape;495;p59"/>
          <p:cNvPicPr preferRelativeResize="0"/>
          <p:nvPr/>
        </p:nvPicPr>
        <p:blipFill>
          <a:blip r:embed="rId4">
            <a:alphaModFix/>
          </a:blip>
          <a:stretch>
            <a:fillRect/>
          </a:stretch>
        </p:blipFill>
        <p:spPr>
          <a:xfrm>
            <a:off x="4789325" y="792838"/>
            <a:ext cx="3295650" cy="2661438"/>
          </a:xfrm>
          <a:prstGeom prst="rect">
            <a:avLst/>
          </a:prstGeom>
          <a:noFill/>
          <a:ln>
            <a:noFill/>
          </a:ln>
        </p:spPr>
      </p:pic>
      <p:sp>
        <p:nvSpPr>
          <p:cNvPr id="496" name="Google Shape;496;p59"/>
          <p:cNvSpPr txBox="1"/>
          <p:nvPr>
            <p:ph type="title"/>
          </p:nvPr>
        </p:nvSpPr>
        <p:spPr>
          <a:xfrm>
            <a:off x="708600" y="260000"/>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ven Pro"/>
                <a:ea typeface="Maven Pro"/>
                <a:cs typeface="Maven Pro"/>
                <a:sym typeface="Maven Pro"/>
              </a:rPr>
              <a:t>2. </a:t>
            </a:r>
            <a:r>
              <a:rPr lang="en">
                <a:latin typeface="Maven Pro"/>
                <a:ea typeface="Maven Pro"/>
                <a:cs typeface="Maven Pro"/>
                <a:sym typeface="Maven Pro"/>
              </a:rPr>
              <a:t>Relationship</a:t>
            </a:r>
            <a:r>
              <a:rPr lang="en">
                <a:latin typeface="Maven Pro"/>
                <a:ea typeface="Maven Pro"/>
                <a:cs typeface="Maven Pro"/>
                <a:sym typeface="Maven Pro"/>
              </a:rPr>
              <a:t> - </a:t>
            </a:r>
            <a:endParaRPr>
              <a:latin typeface="Maven Pro"/>
              <a:ea typeface="Maven Pro"/>
              <a:cs typeface="Maven Pro"/>
              <a:sym typeface="Maven Pro"/>
            </a:endParaRPr>
          </a:p>
          <a:p>
            <a:pPr indent="0" lvl="0" marL="0" rtl="0" algn="l">
              <a:spcBef>
                <a:spcPts val="0"/>
              </a:spcBef>
              <a:spcAft>
                <a:spcPts val="0"/>
              </a:spcAft>
              <a:buNone/>
            </a:pPr>
            <a:r>
              <a:rPr b="1" lang="en">
                <a:latin typeface="Maven Pro"/>
                <a:ea typeface="Maven Pro"/>
                <a:cs typeface="Maven Pro"/>
                <a:sym typeface="Maven Pro"/>
              </a:rPr>
              <a:t>RelNet (Rule base)</a:t>
            </a:r>
            <a:endParaRPr b="1">
              <a:latin typeface="Maven Pro"/>
              <a:ea typeface="Maven Pro"/>
              <a:cs typeface="Maven Pro"/>
              <a:sym typeface="Maven Pro"/>
            </a:endParaRPr>
          </a:p>
        </p:txBody>
      </p:sp>
      <p:pic>
        <p:nvPicPr>
          <p:cNvPr id="497" name="Google Shape;497;p59"/>
          <p:cNvPicPr preferRelativeResize="0"/>
          <p:nvPr/>
        </p:nvPicPr>
        <p:blipFill>
          <a:blip r:embed="rId5">
            <a:alphaModFix/>
          </a:blip>
          <a:stretch>
            <a:fillRect/>
          </a:stretch>
        </p:blipFill>
        <p:spPr>
          <a:xfrm>
            <a:off x="3673999" y="2430438"/>
            <a:ext cx="689876" cy="689874"/>
          </a:xfrm>
          <a:prstGeom prst="rect">
            <a:avLst/>
          </a:prstGeom>
          <a:noFill/>
          <a:ln>
            <a:noFill/>
          </a:ln>
        </p:spPr>
      </p:pic>
      <p:pic>
        <p:nvPicPr>
          <p:cNvPr id="498" name="Google Shape;498;p59"/>
          <p:cNvPicPr preferRelativeResize="0"/>
          <p:nvPr/>
        </p:nvPicPr>
        <p:blipFill>
          <a:blip r:embed="rId6">
            <a:alphaModFix/>
          </a:blip>
          <a:stretch>
            <a:fillRect/>
          </a:stretch>
        </p:blipFill>
        <p:spPr>
          <a:xfrm>
            <a:off x="1009675" y="2430425"/>
            <a:ext cx="753423" cy="689875"/>
          </a:xfrm>
          <a:prstGeom prst="rect">
            <a:avLst/>
          </a:prstGeom>
          <a:noFill/>
          <a:ln>
            <a:noFill/>
          </a:ln>
        </p:spPr>
      </p:pic>
      <p:cxnSp>
        <p:nvCxnSpPr>
          <p:cNvPr id="499" name="Google Shape;499;p59"/>
          <p:cNvCxnSpPr>
            <a:stCxn id="498" idx="3"/>
            <a:endCxn id="497" idx="1"/>
          </p:cNvCxnSpPr>
          <p:nvPr/>
        </p:nvCxnSpPr>
        <p:spPr>
          <a:xfrm>
            <a:off x="1763098" y="2775363"/>
            <a:ext cx="1911000" cy="0"/>
          </a:xfrm>
          <a:prstGeom prst="straightConnector1">
            <a:avLst/>
          </a:prstGeom>
          <a:noFill/>
          <a:ln cap="flat" cmpd="sng" w="19050">
            <a:solidFill>
              <a:schemeClr val="dk2"/>
            </a:solidFill>
            <a:prstDash val="solid"/>
            <a:round/>
            <a:headEnd len="med" w="med" type="none"/>
            <a:tailEnd len="med" w="med" type="none"/>
          </a:ln>
        </p:spPr>
      </p:cxnSp>
      <p:sp>
        <p:nvSpPr>
          <p:cNvPr id="500" name="Google Shape;500;p59"/>
          <p:cNvSpPr txBox="1"/>
          <p:nvPr/>
        </p:nvSpPr>
        <p:spPr>
          <a:xfrm>
            <a:off x="2290300" y="2575275"/>
            <a:ext cx="6900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a:solidFill>
                  <a:schemeClr val="lt1"/>
                </a:solidFill>
                <a:latin typeface="Maven Pro"/>
                <a:ea typeface="Maven Pro"/>
                <a:cs typeface="Maven Pro"/>
                <a:sym typeface="Maven Pro"/>
              </a:rPr>
              <a:t>Left</a:t>
            </a:r>
            <a:endParaRPr>
              <a:solidFill>
                <a:schemeClr val="lt1"/>
              </a:solidFill>
              <a:latin typeface="Maven Pro"/>
              <a:ea typeface="Maven Pro"/>
              <a:cs typeface="Maven Pro"/>
              <a:sym typeface="Maven Pro"/>
            </a:endParaRPr>
          </a:p>
        </p:txBody>
      </p:sp>
      <p:sp>
        <p:nvSpPr>
          <p:cNvPr id="501" name="Google Shape;501;p59"/>
          <p:cNvSpPr txBox="1"/>
          <p:nvPr/>
        </p:nvSpPr>
        <p:spPr>
          <a:xfrm>
            <a:off x="1011800" y="3809038"/>
            <a:ext cx="2188800" cy="6156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a:solidFill>
                  <a:schemeClr val="lt1"/>
                </a:solidFill>
                <a:latin typeface="Maven Pro"/>
                <a:ea typeface="Maven Pro"/>
                <a:cs typeface="Maven Pro"/>
                <a:sym typeface="Maven Pro"/>
              </a:rPr>
              <a:t>Transformat vector</a:t>
            </a:r>
            <a:endParaRPr b="1">
              <a:solidFill>
                <a:schemeClr val="lt1"/>
              </a:solidFill>
              <a:latin typeface="Maven Pro"/>
              <a:ea typeface="Maven Pro"/>
              <a:cs typeface="Maven Pro"/>
              <a:sym typeface="Maven Pro"/>
            </a:endParaRPr>
          </a:p>
          <a:p>
            <a:pPr indent="0" lvl="0" marL="0" marR="0" rtl="0" algn="ctr">
              <a:lnSpc>
                <a:spcPct val="100000"/>
              </a:lnSpc>
              <a:spcBef>
                <a:spcPts val="0"/>
              </a:spcBef>
              <a:spcAft>
                <a:spcPts val="0"/>
              </a:spcAft>
              <a:buNone/>
            </a:pPr>
            <a:r>
              <a:rPr b="1" lang="en">
                <a:solidFill>
                  <a:schemeClr val="lt1"/>
                </a:solidFill>
                <a:latin typeface="Maven Pro"/>
                <a:ea typeface="Maven Pro"/>
                <a:cs typeface="Maven Pro"/>
                <a:sym typeface="Maven Pro"/>
              </a:rPr>
              <a:t>(1,0,0)</a:t>
            </a:r>
            <a:endParaRPr>
              <a:solidFill>
                <a:schemeClr val="lt1"/>
              </a:solidFill>
              <a:latin typeface="Maven Pro"/>
              <a:ea typeface="Maven Pro"/>
              <a:cs typeface="Maven Pro"/>
              <a:sym typeface="Maven Pro"/>
            </a:endParaRPr>
          </a:p>
        </p:txBody>
      </p:sp>
      <p:cxnSp>
        <p:nvCxnSpPr>
          <p:cNvPr id="502" name="Google Shape;502;p59"/>
          <p:cNvCxnSpPr/>
          <p:nvPr/>
        </p:nvCxnSpPr>
        <p:spPr>
          <a:xfrm flipH="1" rot="10800000">
            <a:off x="2977875" y="1339275"/>
            <a:ext cx="1813500" cy="1270500"/>
          </a:xfrm>
          <a:prstGeom prst="straightConnector1">
            <a:avLst/>
          </a:prstGeom>
          <a:noFill/>
          <a:ln cap="flat" cmpd="sng" w="19050">
            <a:solidFill>
              <a:schemeClr val="dk2"/>
            </a:solidFill>
            <a:prstDash val="solid"/>
            <a:round/>
            <a:headEnd len="med" w="med" type="none"/>
            <a:tailEnd len="med" w="med" type="triangle"/>
          </a:ln>
        </p:spPr>
      </p:cxnSp>
      <p:cxnSp>
        <p:nvCxnSpPr>
          <p:cNvPr id="503" name="Google Shape;503;p59"/>
          <p:cNvCxnSpPr>
            <a:endCxn id="501" idx="0"/>
          </p:cNvCxnSpPr>
          <p:nvPr/>
        </p:nvCxnSpPr>
        <p:spPr>
          <a:xfrm flipH="1">
            <a:off x="2106200" y="1359838"/>
            <a:ext cx="2685300" cy="2449200"/>
          </a:xfrm>
          <a:prstGeom prst="straightConnector1">
            <a:avLst/>
          </a:prstGeom>
          <a:noFill/>
          <a:ln cap="flat" cmpd="sng" w="19050">
            <a:solidFill>
              <a:schemeClr val="accent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nvSpPr>
        <p:spPr>
          <a:xfrm>
            <a:off x="6555650" y="0"/>
            <a:ext cx="3955800" cy="2277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2"/>
              </a:solidFill>
              <a:latin typeface="Maven Pro"/>
              <a:ea typeface="Maven Pro"/>
              <a:cs typeface="Maven Pro"/>
              <a:sym typeface="Maven Pro"/>
            </a:endParaRPr>
          </a:p>
        </p:txBody>
      </p:sp>
      <p:pic>
        <p:nvPicPr>
          <p:cNvPr id="509" name="Google Shape;509;p60"/>
          <p:cNvPicPr preferRelativeResize="0"/>
          <p:nvPr/>
        </p:nvPicPr>
        <p:blipFill rotWithShape="1">
          <a:blip r:embed="rId3">
            <a:alphaModFix/>
          </a:blip>
          <a:srcRect b="0" l="16376" r="35920" t="34636"/>
          <a:stretch/>
        </p:blipFill>
        <p:spPr>
          <a:xfrm>
            <a:off x="5014350" y="1017725"/>
            <a:ext cx="2975598" cy="1616499"/>
          </a:xfrm>
          <a:prstGeom prst="rect">
            <a:avLst/>
          </a:prstGeom>
          <a:noFill/>
          <a:ln>
            <a:noFill/>
          </a:ln>
        </p:spPr>
      </p:pic>
      <p:pic>
        <p:nvPicPr>
          <p:cNvPr id="510" name="Google Shape;510;p60"/>
          <p:cNvPicPr preferRelativeResize="0"/>
          <p:nvPr/>
        </p:nvPicPr>
        <p:blipFill>
          <a:blip r:embed="rId4">
            <a:alphaModFix/>
          </a:blip>
          <a:stretch>
            <a:fillRect/>
          </a:stretch>
        </p:blipFill>
        <p:spPr>
          <a:xfrm>
            <a:off x="5014350" y="2634225"/>
            <a:ext cx="2975601" cy="2036350"/>
          </a:xfrm>
          <a:prstGeom prst="rect">
            <a:avLst/>
          </a:prstGeom>
          <a:noFill/>
          <a:ln>
            <a:noFill/>
          </a:ln>
        </p:spPr>
      </p:pic>
      <p:pic>
        <p:nvPicPr>
          <p:cNvPr id="511" name="Google Shape;511;p60"/>
          <p:cNvPicPr preferRelativeResize="0"/>
          <p:nvPr/>
        </p:nvPicPr>
        <p:blipFill rotWithShape="1">
          <a:blip r:embed="rId5">
            <a:alphaModFix/>
          </a:blip>
          <a:srcRect b="7800" l="0" r="0" t="0"/>
          <a:stretch/>
        </p:blipFill>
        <p:spPr>
          <a:xfrm>
            <a:off x="829913" y="2634187"/>
            <a:ext cx="3955824" cy="2036425"/>
          </a:xfrm>
          <a:prstGeom prst="rect">
            <a:avLst/>
          </a:prstGeom>
          <a:noFill/>
          <a:ln>
            <a:noFill/>
          </a:ln>
        </p:spPr>
      </p:pic>
      <p:sp>
        <p:nvSpPr>
          <p:cNvPr id="512" name="Google Shape;512;p60"/>
          <p:cNvSpPr/>
          <p:nvPr/>
        </p:nvSpPr>
        <p:spPr>
          <a:xfrm>
            <a:off x="778637" y="1017725"/>
            <a:ext cx="3955949" cy="471494"/>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chemeClr val="dk2"/>
                </a:solidFill>
                <a:latin typeface="Maven Pro"/>
                <a:ea typeface="Maven Pro"/>
                <a:cs typeface="Maven Pro"/>
                <a:sym typeface="Maven Pro"/>
              </a:rPr>
              <a:t>Trimesh + (pyvista)</a:t>
            </a:r>
            <a:endParaRPr b="1">
              <a:solidFill>
                <a:schemeClr val="dk2"/>
              </a:solidFill>
              <a:latin typeface="Maven Pro"/>
              <a:ea typeface="Maven Pro"/>
              <a:cs typeface="Maven Pro"/>
              <a:sym typeface="Maven Pro"/>
            </a:endParaRPr>
          </a:p>
        </p:txBody>
      </p:sp>
      <p:sp>
        <p:nvSpPr>
          <p:cNvPr id="513" name="Google Shape;513;p60"/>
          <p:cNvSpPr txBox="1"/>
          <p:nvPr/>
        </p:nvSpPr>
        <p:spPr>
          <a:xfrm>
            <a:off x="778700" y="1514725"/>
            <a:ext cx="39558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2"/>
                </a:solidFill>
                <a:latin typeface="Maven Pro"/>
                <a:ea typeface="Maven Pro"/>
                <a:cs typeface="Maven Pro"/>
                <a:sym typeface="Maven Pro"/>
              </a:rPr>
              <a:t>python mesh_to_video.py </a:t>
            </a:r>
            <a:br>
              <a:rPr b="1" lang="en" sz="1300">
                <a:solidFill>
                  <a:schemeClr val="accent2"/>
                </a:solidFill>
                <a:latin typeface="Maven Pro"/>
                <a:ea typeface="Maven Pro"/>
                <a:cs typeface="Maven Pro"/>
                <a:sym typeface="Maven Pro"/>
              </a:rPr>
            </a:br>
            <a:r>
              <a:rPr b="1" lang="en" sz="1300">
                <a:solidFill>
                  <a:schemeClr val="accent2"/>
                </a:solidFill>
                <a:latin typeface="Maven Pro"/>
                <a:ea typeface="Maven Pro"/>
                <a:cs typeface="Maven Pro"/>
                <a:sym typeface="Maven Pro"/>
              </a:rPr>
              <a:t>--center_obj 'mesh_whiterabbit/mesh.obj' </a:t>
            </a:r>
            <a:endParaRPr b="1" sz="1300">
              <a:solidFill>
                <a:schemeClr val="accent2"/>
              </a:solidFill>
              <a:latin typeface="Maven Pro"/>
              <a:ea typeface="Maven Pro"/>
              <a:cs typeface="Maven Pro"/>
              <a:sym typeface="Maven Pro"/>
            </a:endParaRPr>
          </a:p>
          <a:p>
            <a:pPr indent="0" lvl="0" marL="0" rtl="0" algn="l">
              <a:spcBef>
                <a:spcPts val="0"/>
              </a:spcBef>
              <a:spcAft>
                <a:spcPts val="0"/>
              </a:spcAft>
              <a:buNone/>
            </a:pPr>
            <a:r>
              <a:rPr b="1" lang="en" sz="1300">
                <a:solidFill>
                  <a:schemeClr val="accent2"/>
                </a:solidFill>
                <a:latin typeface="Maven Pro"/>
                <a:ea typeface="Maven Pro"/>
                <a:cs typeface="Maven Pro"/>
                <a:sym typeface="Maven Pro"/>
              </a:rPr>
              <a:t>--surround_obj 'mesh_snake/mesh.obj' </a:t>
            </a:r>
            <a:br>
              <a:rPr b="1" lang="en" sz="1300">
                <a:solidFill>
                  <a:schemeClr val="accent2"/>
                </a:solidFill>
                <a:latin typeface="Maven Pro"/>
                <a:ea typeface="Maven Pro"/>
                <a:cs typeface="Maven Pro"/>
                <a:sym typeface="Maven Pro"/>
              </a:rPr>
            </a:br>
            <a:r>
              <a:rPr b="1" lang="en" sz="1300">
                <a:solidFill>
                  <a:schemeClr val="accent2"/>
                </a:solidFill>
                <a:latin typeface="Maven Pro"/>
                <a:ea typeface="Maven Pro"/>
                <a:cs typeface="Maven Pro"/>
                <a:sym typeface="Maven Pro"/>
              </a:rPr>
              <a:t>--transform_vector [1,0,0]</a:t>
            </a:r>
            <a:endParaRPr sz="1700">
              <a:solidFill>
                <a:schemeClr val="accent2"/>
              </a:solidFill>
              <a:latin typeface="Maven Pro"/>
              <a:ea typeface="Maven Pro"/>
              <a:cs typeface="Maven Pro"/>
              <a:sym typeface="Maven Pro"/>
            </a:endParaRPr>
          </a:p>
        </p:txBody>
      </p:sp>
      <p:sp>
        <p:nvSpPr>
          <p:cNvPr id="514" name="Google Shape;514;p60"/>
          <p:cNvSpPr txBox="1"/>
          <p:nvPr>
            <p:ph type="title"/>
          </p:nvPr>
        </p:nvSpPr>
        <p:spPr>
          <a:xfrm>
            <a:off x="708600" y="380250"/>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aven Pro"/>
                <a:ea typeface="Maven Pro"/>
                <a:cs typeface="Maven Pro"/>
                <a:sym typeface="Maven Pro"/>
              </a:rPr>
              <a:t>3D model - </a:t>
            </a:r>
            <a:r>
              <a:rPr b="1" lang="en">
                <a:latin typeface="Maven Pro"/>
                <a:ea typeface="Maven Pro"/>
                <a:cs typeface="Maven Pro"/>
                <a:sym typeface="Maven Pro"/>
              </a:rPr>
              <a:t>Editing and rendering</a:t>
            </a:r>
            <a:endParaRPr b="1">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1"/>
          <p:cNvSpPr txBox="1"/>
          <p:nvPr>
            <p:ph type="title"/>
          </p:nvPr>
        </p:nvSpPr>
        <p:spPr>
          <a:xfrm>
            <a:off x="708600" y="380250"/>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Maven Pro"/>
                <a:ea typeface="Maven Pro"/>
                <a:cs typeface="Maven Pro"/>
                <a:sym typeface="Maven Pro"/>
              </a:rPr>
              <a:t>Future</a:t>
            </a:r>
            <a:r>
              <a:rPr lang="en">
                <a:latin typeface="Maven Pro"/>
                <a:ea typeface="Maven Pro"/>
                <a:cs typeface="Maven Pro"/>
                <a:sym typeface="Maven Pro"/>
              </a:rPr>
              <a:t> Work</a:t>
            </a:r>
            <a:endParaRPr>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t/>
            </a:r>
            <a:endParaRPr>
              <a:latin typeface="Maven Pro"/>
              <a:ea typeface="Maven Pro"/>
              <a:cs typeface="Maven Pro"/>
              <a:sym typeface="Maven Pro"/>
            </a:endParaRPr>
          </a:p>
        </p:txBody>
      </p:sp>
      <p:sp>
        <p:nvSpPr>
          <p:cNvPr id="520" name="Google Shape;520;p61"/>
          <p:cNvSpPr/>
          <p:nvPr/>
        </p:nvSpPr>
        <p:spPr>
          <a:xfrm>
            <a:off x="754875" y="1002775"/>
            <a:ext cx="4168433" cy="2969467"/>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a:noFill/>
          </a:ln>
        </p:spPr>
        <p:txBody>
          <a:bodyPr anchorCtr="0" anchor="ctr" bIns="91425" lIns="91425" spcFirstLastPara="1" rIns="91425" wrap="square" tIns="91425">
            <a:noAutofit/>
          </a:bodyPr>
          <a:lstStyle/>
          <a:p>
            <a:pPr indent="-349250" lvl="0" marL="457200" marR="0" rtl="0" algn="l">
              <a:lnSpc>
                <a:spcPct val="200000"/>
              </a:lnSpc>
              <a:spcBef>
                <a:spcPts val="0"/>
              </a:spcBef>
              <a:spcAft>
                <a:spcPts val="0"/>
              </a:spcAft>
              <a:buClr>
                <a:schemeClr val="dk2"/>
              </a:buClr>
              <a:buSzPts val="1900"/>
              <a:buFont typeface="Maven Pro"/>
              <a:buAutoNum type="arabicPeriod"/>
            </a:pPr>
            <a:r>
              <a:rPr lang="en" sz="1900">
                <a:solidFill>
                  <a:schemeClr val="lt1"/>
                </a:solidFill>
                <a:latin typeface="Maven Pro"/>
                <a:ea typeface="Maven Pro"/>
                <a:cs typeface="Maven Pro"/>
                <a:sym typeface="Maven Pro"/>
              </a:rPr>
              <a:t>Automate the pipeline</a:t>
            </a:r>
            <a:endParaRPr sz="1900">
              <a:solidFill>
                <a:schemeClr val="lt1"/>
              </a:solidFill>
              <a:latin typeface="Maven Pro"/>
              <a:ea typeface="Maven Pro"/>
              <a:cs typeface="Maven Pro"/>
              <a:sym typeface="Maven Pro"/>
            </a:endParaRPr>
          </a:p>
          <a:p>
            <a:pPr indent="-349250" lvl="0" marL="457200" marR="0" rtl="0" algn="l">
              <a:lnSpc>
                <a:spcPct val="200000"/>
              </a:lnSpc>
              <a:spcBef>
                <a:spcPts val="0"/>
              </a:spcBef>
              <a:spcAft>
                <a:spcPts val="0"/>
              </a:spcAft>
              <a:buClr>
                <a:schemeClr val="dk2"/>
              </a:buClr>
              <a:buSzPts val="1900"/>
              <a:buFont typeface="Maven Pro"/>
              <a:buAutoNum type="arabicPeriod"/>
            </a:pPr>
            <a:r>
              <a:rPr lang="en" sz="1900">
                <a:solidFill>
                  <a:schemeClr val="lt1"/>
                </a:solidFill>
                <a:latin typeface="Maven Pro"/>
                <a:ea typeface="Maven Pro"/>
                <a:cs typeface="Maven Pro"/>
                <a:sym typeface="Maven Pro"/>
              </a:rPr>
              <a:t>Enhance the generation quality</a:t>
            </a:r>
            <a:endParaRPr sz="1900">
              <a:solidFill>
                <a:schemeClr val="lt1"/>
              </a:solidFill>
              <a:latin typeface="Maven Pro"/>
              <a:ea typeface="Maven Pro"/>
              <a:cs typeface="Maven Pro"/>
              <a:sym typeface="Maven Pro"/>
            </a:endParaRPr>
          </a:p>
          <a:p>
            <a:pPr indent="-349250" lvl="0" marL="457200" marR="0" rtl="0" algn="l">
              <a:lnSpc>
                <a:spcPct val="200000"/>
              </a:lnSpc>
              <a:spcBef>
                <a:spcPts val="0"/>
              </a:spcBef>
              <a:spcAft>
                <a:spcPts val="0"/>
              </a:spcAft>
              <a:buClr>
                <a:schemeClr val="dk2"/>
              </a:buClr>
              <a:buSzPts val="1900"/>
              <a:buFont typeface="Maven Pro"/>
              <a:buAutoNum type="arabicPeriod"/>
            </a:pPr>
            <a:r>
              <a:rPr lang="en" sz="1900">
                <a:solidFill>
                  <a:schemeClr val="lt1"/>
                </a:solidFill>
                <a:latin typeface="Maven Pro"/>
                <a:ea typeface="Maven Pro"/>
                <a:cs typeface="Maven Pro"/>
                <a:sym typeface="Maven Pro"/>
              </a:rPr>
              <a:t>Enable more DOF</a:t>
            </a:r>
            <a:endParaRPr sz="1900">
              <a:solidFill>
                <a:schemeClr val="lt1"/>
              </a:solidFill>
              <a:latin typeface="Maven Pro"/>
              <a:ea typeface="Maven Pro"/>
              <a:cs typeface="Maven Pro"/>
              <a:sym typeface="Maven Pro"/>
            </a:endParaRPr>
          </a:p>
        </p:txBody>
      </p:sp>
      <p:pic>
        <p:nvPicPr>
          <p:cNvPr id="521" name="Google Shape;521;p61"/>
          <p:cNvPicPr preferRelativeResize="0"/>
          <p:nvPr/>
        </p:nvPicPr>
        <p:blipFill rotWithShape="1">
          <a:blip r:embed="rId3">
            <a:alphaModFix/>
          </a:blip>
          <a:srcRect b="0" l="0" r="0" t="4780"/>
          <a:stretch/>
        </p:blipFill>
        <p:spPr>
          <a:xfrm>
            <a:off x="5028550" y="2874875"/>
            <a:ext cx="3915900" cy="1895825"/>
          </a:xfrm>
          <a:prstGeom prst="rect">
            <a:avLst/>
          </a:prstGeom>
          <a:noFill/>
          <a:ln>
            <a:noFill/>
          </a:ln>
        </p:spPr>
      </p:pic>
      <p:pic>
        <p:nvPicPr>
          <p:cNvPr id="522" name="Google Shape;522;p61"/>
          <p:cNvPicPr preferRelativeResize="0"/>
          <p:nvPr/>
        </p:nvPicPr>
        <p:blipFill>
          <a:blip r:embed="rId4">
            <a:alphaModFix/>
          </a:blip>
          <a:stretch>
            <a:fillRect/>
          </a:stretch>
        </p:blipFill>
        <p:spPr>
          <a:xfrm rot="8100000">
            <a:off x="-73994" y="3121491"/>
            <a:ext cx="2168705" cy="29316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2"/>
          <p:cNvSpPr txBox="1"/>
          <p:nvPr>
            <p:ph idx="2" type="subTitle"/>
          </p:nvPr>
        </p:nvSpPr>
        <p:spPr>
          <a:xfrm>
            <a:off x="2945475" y="3357428"/>
            <a:ext cx="3559500" cy="775500"/>
          </a:xfrm>
          <a:prstGeom prst="rect">
            <a:avLst/>
          </a:prstGeom>
          <a:solidFill>
            <a:srgbClr val="2C0165"/>
          </a:solidFill>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
              <a:t>A</a:t>
            </a:r>
            <a:r>
              <a:rPr b="1" lang="en"/>
              <a:t>ny question?</a:t>
            </a:r>
            <a:endParaRPr b="1"/>
          </a:p>
        </p:txBody>
      </p:sp>
      <p:sp>
        <p:nvSpPr>
          <p:cNvPr id="528" name="Google Shape;528;p62"/>
          <p:cNvSpPr txBox="1"/>
          <p:nvPr>
            <p:ph type="title"/>
          </p:nvPr>
        </p:nvSpPr>
        <p:spPr>
          <a:xfrm>
            <a:off x="1569675" y="1522763"/>
            <a:ext cx="6192600" cy="15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seoModerno ExtraBold"/>
                <a:ea typeface="MuseoModerno ExtraBold"/>
                <a:cs typeface="MuseoModerno ExtraBold"/>
                <a:sym typeface="MuseoModerno ExtraBold"/>
              </a:rPr>
              <a:t>T</a:t>
            </a:r>
            <a:r>
              <a:rPr lang="en">
                <a:latin typeface="MuseoModerno ExtraBold"/>
                <a:ea typeface="MuseoModerno ExtraBold"/>
                <a:cs typeface="MuseoModerno ExtraBold"/>
                <a:sym typeface="MuseoModerno ExtraBold"/>
              </a:rPr>
              <a:t>hanks!</a:t>
            </a:r>
            <a:endParaRPr>
              <a:latin typeface="MuseoModerno ExtraBold"/>
              <a:ea typeface="MuseoModerno ExtraBold"/>
              <a:cs typeface="MuseoModerno ExtraBold"/>
              <a:sym typeface="MuseoModerno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9"/>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285" name="Google Shape;285;p39"/>
          <p:cNvSpPr txBox="1"/>
          <p:nvPr>
            <p:ph type="title"/>
          </p:nvPr>
        </p:nvSpPr>
        <p:spPr>
          <a:xfrm>
            <a:off x="720000" y="2743250"/>
            <a:ext cx="77040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b="1"/>
          </a:p>
        </p:txBody>
      </p:sp>
      <p:sp>
        <p:nvSpPr>
          <p:cNvPr id="286" name="Google Shape;286;p39"/>
          <p:cNvSpPr txBox="1"/>
          <p:nvPr>
            <p:ph idx="2" type="title"/>
          </p:nvPr>
        </p:nvSpPr>
        <p:spPr>
          <a:xfrm>
            <a:off x="3731250" y="1492200"/>
            <a:ext cx="1681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idx="2" type="title"/>
          </p:nvPr>
        </p:nvSpPr>
        <p:spPr>
          <a:xfrm>
            <a:off x="7219075" y="441650"/>
            <a:ext cx="1681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01.1</a:t>
            </a:r>
            <a:endParaRPr/>
          </a:p>
        </p:txBody>
      </p:sp>
      <p:sp>
        <p:nvSpPr>
          <p:cNvPr id="292" name="Google Shape;292;p40"/>
          <p:cNvSpPr txBox="1"/>
          <p:nvPr>
            <p:ph type="title"/>
          </p:nvPr>
        </p:nvSpPr>
        <p:spPr>
          <a:xfrm>
            <a:off x="720000" y="631850"/>
            <a:ext cx="7704000" cy="6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Introduction</a:t>
            </a:r>
            <a:endParaRPr sz="3000"/>
          </a:p>
        </p:txBody>
      </p:sp>
      <p:sp>
        <p:nvSpPr>
          <p:cNvPr id="293" name="Google Shape;293;p40"/>
          <p:cNvSpPr txBox="1"/>
          <p:nvPr>
            <p:ph type="title"/>
          </p:nvPr>
        </p:nvSpPr>
        <p:spPr>
          <a:xfrm>
            <a:off x="277550" y="1808175"/>
            <a:ext cx="7704000" cy="27048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500"/>
              </a:spcBef>
              <a:spcAft>
                <a:spcPts val="0"/>
              </a:spcAft>
              <a:buClr>
                <a:schemeClr val="lt1"/>
              </a:buClr>
              <a:buSzPts val="2400"/>
              <a:buFont typeface="Roboto"/>
              <a:buChar char="●"/>
            </a:pPr>
            <a:r>
              <a:rPr lang="en" sz="2400">
                <a:latin typeface="Roboto"/>
                <a:ea typeface="Roboto"/>
                <a:cs typeface="Roboto"/>
                <a:sym typeface="Roboto"/>
              </a:rPr>
              <a:t>Replicate and examine "DreamFusion: Text-to-3D Using 2D Diffusion"</a:t>
            </a:r>
            <a:endParaRPr sz="2400">
              <a:latin typeface="Roboto"/>
              <a:ea typeface="Roboto"/>
              <a:cs typeface="Roboto"/>
              <a:sym typeface="Roboto"/>
            </a:endParaRPr>
          </a:p>
          <a:p>
            <a:pPr indent="-381000" lvl="0" marL="457200" rtl="0" algn="l">
              <a:lnSpc>
                <a:spcPct val="115000"/>
              </a:lnSpc>
              <a:spcBef>
                <a:spcPts val="0"/>
              </a:spcBef>
              <a:spcAft>
                <a:spcPts val="0"/>
              </a:spcAft>
              <a:buClr>
                <a:schemeClr val="lt1"/>
              </a:buClr>
              <a:buSzPts val="2400"/>
              <a:buFont typeface="Roboto"/>
              <a:buChar char="●"/>
            </a:pPr>
            <a:r>
              <a:rPr lang="en" sz="2400">
                <a:latin typeface="Roboto"/>
                <a:ea typeface="Roboto"/>
                <a:cs typeface="Roboto"/>
                <a:sym typeface="Roboto"/>
              </a:rPr>
              <a:t>Novel approach for text-to-3D synthesis</a:t>
            </a:r>
            <a:endParaRPr sz="2400">
              <a:latin typeface="Roboto"/>
              <a:ea typeface="Roboto"/>
              <a:cs typeface="Roboto"/>
              <a:sym typeface="Roboto"/>
            </a:endParaRPr>
          </a:p>
          <a:p>
            <a:pPr indent="-381000" lvl="0" marL="457200" rtl="0" algn="l">
              <a:lnSpc>
                <a:spcPct val="115000"/>
              </a:lnSpc>
              <a:spcBef>
                <a:spcPts val="0"/>
              </a:spcBef>
              <a:spcAft>
                <a:spcPts val="0"/>
              </a:spcAft>
              <a:buClr>
                <a:schemeClr val="lt1"/>
              </a:buClr>
              <a:buSzPts val="2400"/>
              <a:buFont typeface="Roboto"/>
              <a:buChar char="●"/>
            </a:pPr>
            <a:r>
              <a:rPr lang="en" sz="2400">
                <a:latin typeface="Roboto"/>
                <a:ea typeface="Roboto"/>
                <a:cs typeface="Roboto"/>
                <a:sym typeface="Roboto"/>
              </a:rPr>
              <a:t>No need for 3D training data or image diffusion model modifications</a:t>
            </a:r>
            <a:endParaRPr sz="2400">
              <a:latin typeface="Roboto"/>
              <a:ea typeface="Roboto"/>
              <a:cs typeface="Roboto"/>
              <a:sym typeface="Roboto"/>
            </a:endParaRPr>
          </a:p>
          <a:p>
            <a:pPr indent="0" lvl="0" marL="0" rtl="0" algn="l">
              <a:spcBef>
                <a:spcPts val="1500"/>
              </a:spcBef>
              <a:spcAft>
                <a:spcPts val="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idx="2" type="title"/>
          </p:nvPr>
        </p:nvSpPr>
        <p:spPr>
          <a:xfrm>
            <a:off x="7219075" y="441650"/>
            <a:ext cx="1681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01.2</a:t>
            </a:r>
            <a:endParaRPr/>
          </a:p>
        </p:txBody>
      </p:sp>
      <p:sp>
        <p:nvSpPr>
          <p:cNvPr id="299" name="Google Shape;299;p41"/>
          <p:cNvSpPr txBox="1"/>
          <p:nvPr>
            <p:ph type="title"/>
          </p:nvPr>
        </p:nvSpPr>
        <p:spPr>
          <a:xfrm>
            <a:off x="720000" y="631850"/>
            <a:ext cx="7704000" cy="6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DreamFusion Overview</a:t>
            </a:r>
            <a:endParaRPr sz="3000"/>
          </a:p>
        </p:txBody>
      </p:sp>
      <p:sp>
        <p:nvSpPr>
          <p:cNvPr id="300" name="Google Shape;300;p41"/>
          <p:cNvSpPr txBox="1"/>
          <p:nvPr>
            <p:ph type="title"/>
          </p:nvPr>
        </p:nvSpPr>
        <p:spPr>
          <a:xfrm>
            <a:off x="101850" y="1618225"/>
            <a:ext cx="8940300" cy="2277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Probability density distillation-based loss functions</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Generates 3D models from Neural Radiance Fields (NeRF)</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Optimizes via gradient descent for photorealistic results</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Potential applications: gaming, entertainment, architecture</a:t>
            </a:r>
            <a:endParaRPr sz="2400">
              <a:latin typeface="Roboto"/>
              <a:ea typeface="Roboto"/>
              <a:cs typeface="Roboto"/>
              <a:sym typeface="Roboto"/>
            </a:endParaRPr>
          </a:p>
        </p:txBody>
      </p:sp>
      <p:pic>
        <p:nvPicPr>
          <p:cNvPr id="301" name="Google Shape;301;p41"/>
          <p:cNvPicPr preferRelativeResize="0"/>
          <p:nvPr/>
        </p:nvPicPr>
        <p:blipFill>
          <a:blip r:embed="rId3">
            <a:alphaModFix/>
          </a:blip>
          <a:stretch>
            <a:fillRect/>
          </a:stretch>
        </p:blipFill>
        <p:spPr>
          <a:xfrm>
            <a:off x="720000" y="3272600"/>
            <a:ext cx="3198177" cy="1599100"/>
          </a:xfrm>
          <a:prstGeom prst="rect">
            <a:avLst/>
          </a:prstGeom>
          <a:noFill/>
          <a:ln>
            <a:noFill/>
          </a:ln>
        </p:spPr>
      </p:pic>
      <p:pic>
        <p:nvPicPr>
          <p:cNvPr id="302" name="Google Shape;302;p41"/>
          <p:cNvPicPr preferRelativeResize="0"/>
          <p:nvPr/>
        </p:nvPicPr>
        <p:blipFill>
          <a:blip r:embed="rId4">
            <a:alphaModFix/>
          </a:blip>
          <a:stretch>
            <a:fillRect/>
          </a:stretch>
        </p:blipFill>
        <p:spPr>
          <a:xfrm>
            <a:off x="4827800" y="3272600"/>
            <a:ext cx="3198175" cy="15990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idx="2" type="title"/>
          </p:nvPr>
        </p:nvSpPr>
        <p:spPr>
          <a:xfrm>
            <a:off x="7219075" y="441650"/>
            <a:ext cx="1681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01.3</a:t>
            </a:r>
            <a:endParaRPr/>
          </a:p>
        </p:txBody>
      </p:sp>
      <p:sp>
        <p:nvSpPr>
          <p:cNvPr id="308" name="Google Shape;308;p42"/>
          <p:cNvSpPr txBox="1"/>
          <p:nvPr>
            <p:ph type="title"/>
          </p:nvPr>
        </p:nvSpPr>
        <p:spPr>
          <a:xfrm>
            <a:off x="471600" y="631850"/>
            <a:ext cx="7704000" cy="6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Model</a:t>
            </a:r>
            <a:r>
              <a:rPr lang="en" sz="3000"/>
              <a:t> Description:</a:t>
            </a:r>
            <a:r>
              <a:rPr lang="en" sz="3000"/>
              <a:t> </a:t>
            </a:r>
            <a:r>
              <a:rPr lang="en" sz="3000"/>
              <a:t>mip-NeRF 360</a:t>
            </a:r>
            <a:endParaRPr sz="3000"/>
          </a:p>
        </p:txBody>
      </p:sp>
      <p:sp>
        <p:nvSpPr>
          <p:cNvPr id="309" name="Google Shape;309;p42"/>
          <p:cNvSpPr txBox="1"/>
          <p:nvPr>
            <p:ph type="title"/>
          </p:nvPr>
        </p:nvSpPr>
        <p:spPr>
          <a:xfrm>
            <a:off x="290650" y="1585450"/>
            <a:ext cx="7704000" cy="164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Neural Radiance Field (NeRF) algorithm</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Randomly initialized for each caption</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Trained using images to learn radiance values</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Tailored to specific scene descriptions</a:t>
            </a:r>
            <a:endParaRPr sz="2400">
              <a:latin typeface="Roboto"/>
              <a:ea typeface="Roboto"/>
              <a:cs typeface="Roboto"/>
              <a:sym typeface="Roboto"/>
            </a:endParaRPr>
          </a:p>
          <a:p>
            <a:pPr indent="0" lvl="0" marL="91440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p:txBody>
      </p:sp>
      <p:pic>
        <p:nvPicPr>
          <p:cNvPr id="310" name="Google Shape;310;p42"/>
          <p:cNvPicPr preferRelativeResize="0"/>
          <p:nvPr/>
        </p:nvPicPr>
        <p:blipFill>
          <a:blip r:embed="rId3">
            <a:alphaModFix/>
          </a:blip>
          <a:stretch>
            <a:fillRect/>
          </a:stretch>
        </p:blipFill>
        <p:spPr>
          <a:xfrm>
            <a:off x="561550" y="3229450"/>
            <a:ext cx="5578125" cy="1770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idx="2" type="title"/>
          </p:nvPr>
        </p:nvSpPr>
        <p:spPr>
          <a:xfrm>
            <a:off x="7219075" y="441650"/>
            <a:ext cx="1681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01.4</a:t>
            </a:r>
            <a:endParaRPr/>
          </a:p>
        </p:txBody>
      </p:sp>
      <p:sp>
        <p:nvSpPr>
          <p:cNvPr id="316" name="Google Shape;316;p43"/>
          <p:cNvSpPr txBox="1"/>
          <p:nvPr>
            <p:ph type="title"/>
          </p:nvPr>
        </p:nvSpPr>
        <p:spPr>
          <a:xfrm>
            <a:off x="471600" y="631850"/>
            <a:ext cx="7704000" cy="6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Model Description: Diffusion Model</a:t>
            </a:r>
            <a:endParaRPr sz="3000"/>
          </a:p>
        </p:txBody>
      </p:sp>
      <p:sp>
        <p:nvSpPr>
          <p:cNvPr id="317" name="Google Shape;317;p43"/>
          <p:cNvSpPr txBox="1"/>
          <p:nvPr>
            <p:ph type="title"/>
          </p:nvPr>
        </p:nvSpPr>
        <p:spPr>
          <a:xfrm>
            <a:off x="319050" y="1434450"/>
            <a:ext cx="8505900" cy="164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Utilizes latent variables to generate new data samples</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Gradually transforms samples from noise distribution to data distribution</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Reversible transformations</a:t>
            </a:r>
            <a:endParaRPr sz="2400">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p:txBody>
      </p:sp>
      <p:pic>
        <p:nvPicPr>
          <p:cNvPr id="318" name="Google Shape;318;p43"/>
          <p:cNvPicPr preferRelativeResize="0"/>
          <p:nvPr/>
        </p:nvPicPr>
        <p:blipFill>
          <a:blip r:embed="rId3">
            <a:alphaModFix/>
          </a:blip>
          <a:stretch>
            <a:fillRect/>
          </a:stretch>
        </p:blipFill>
        <p:spPr>
          <a:xfrm>
            <a:off x="811700" y="3078450"/>
            <a:ext cx="4275075" cy="1837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idx="2" type="title"/>
          </p:nvPr>
        </p:nvSpPr>
        <p:spPr>
          <a:xfrm>
            <a:off x="7219075" y="441650"/>
            <a:ext cx="1681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01.5</a:t>
            </a:r>
            <a:endParaRPr/>
          </a:p>
        </p:txBody>
      </p:sp>
      <p:sp>
        <p:nvSpPr>
          <p:cNvPr id="324" name="Google Shape;324;p44"/>
          <p:cNvSpPr txBox="1"/>
          <p:nvPr>
            <p:ph type="title"/>
          </p:nvPr>
        </p:nvSpPr>
        <p:spPr>
          <a:xfrm>
            <a:off x="260900" y="536750"/>
            <a:ext cx="7704000" cy="6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Third-Party Reproduction Differences</a:t>
            </a:r>
            <a:endParaRPr sz="3000"/>
          </a:p>
        </p:txBody>
      </p:sp>
      <p:sp>
        <p:nvSpPr>
          <p:cNvPr id="325" name="Google Shape;325;p44"/>
          <p:cNvSpPr txBox="1"/>
          <p:nvPr>
            <p:ph type="title"/>
          </p:nvPr>
        </p:nvSpPr>
        <p:spPr>
          <a:xfrm>
            <a:off x="246425" y="4221400"/>
            <a:ext cx="8505900" cy="102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Reproduction backbone choose: Instant-NGP NeRF backbone instead of Vanilla NeRF backbone to achieve faster rendering speed (around 10 frames per second at 800 x 800 resolution).and less GPU memory use (around 16GB GPU </a:t>
            </a:r>
            <a:r>
              <a:rPr lang="en" sz="1600">
                <a:latin typeface="Roboto"/>
                <a:ea typeface="Roboto"/>
                <a:cs typeface="Roboto"/>
                <a:sym typeface="Roboto"/>
              </a:rPr>
              <a:t>memory</a:t>
            </a:r>
            <a:r>
              <a:rPr lang="en" sz="1600">
                <a:latin typeface="Roboto"/>
                <a:ea typeface="Roboto"/>
                <a:cs typeface="Roboto"/>
                <a:sym typeface="Roboto"/>
              </a:rPr>
              <a:t>)</a:t>
            </a:r>
            <a:endParaRPr sz="1600">
              <a:latin typeface="Roboto"/>
              <a:ea typeface="Roboto"/>
              <a:cs typeface="Roboto"/>
              <a:sym typeface="Roboto"/>
            </a:endParaRPr>
          </a:p>
        </p:txBody>
      </p:sp>
      <p:graphicFrame>
        <p:nvGraphicFramePr>
          <p:cNvPr id="326" name="Google Shape;326;p44"/>
          <p:cNvGraphicFramePr/>
          <p:nvPr/>
        </p:nvGraphicFramePr>
        <p:xfrm>
          <a:off x="391675" y="2508900"/>
          <a:ext cx="3000000" cy="3000000"/>
        </p:xfrm>
        <a:graphic>
          <a:graphicData uri="http://schemas.openxmlformats.org/drawingml/2006/table">
            <a:tbl>
              <a:tblPr>
                <a:noFill/>
                <a:tableStyleId>{0D2380C8-4E72-46AA-B231-304A19859A7A}</a:tableStyleId>
              </a:tblPr>
              <a:tblGrid>
                <a:gridCol w="1646625"/>
                <a:gridCol w="2712500"/>
                <a:gridCol w="4001500"/>
              </a:tblGrid>
              <a:tr h="609575">
                <a:tc>
                  <a:txBody>
                    <a:bodyPr/>
                    <a:lstStyle/>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DreamFusion: text-to-3D Using 2D Diffusion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Stable-</a:t>
                      </a:r>
                      <a:r>
                        <a:rPr lang="en">
                          <a:solidFill>
                            <a:schemeClr val="lt1"/>
                          </a:solidFill>
                        </a:rPr>
                        <a:t>DreamFusion</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rPr lang="en">
                          <a:solidFill>
                            <a:schemeClr val="lt1"/>
                          </a:solidFill>
                        </a:rPr>
                        <a:t>Main Model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Conditional Imagen Model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Stable-Diffusion Model</a:t>
                      </a:r>
                      <a:endParaRPr>
                        <a:solidFill>
                          <a:schemeClr val="lt1"/>
                        </a:solidFill>
                      </a:endParaRPr>
                    </a:p>
                  </a:txBody>
                  <a:tcPr marT="91425" marB="91425" marR="91425" marL="91425"/>
                </a:tc>
              </a:tr>
              <a:tr h="590125">
                <a:tc>
                  <a:txBody>
                    <a:bodyPr/>
                    <a:lstStyle/>
                    <a:p>
                      <a:pPr indent="0" lvl="0" marL="0" rtl="0" algn="l">
                        <a:spcBef>
                          <a:spcPts val="0"/>
                        </a:spcBef>
                        <a:spcAft>
                          <a:spcPts val="0"/>
                        </a:spcAft>
                        <a:buNone/>
                      </a:pPr>
                      <a:r>
                        <a:rPr lang="en">
                          <a:solidFill>
                            <a:schemeClr val="lt1"/>
                          </a:solidFill>
                        </a:rPr>
                        <a:t>Operation Method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Operates on the image space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Operates on the latent space, requires extra time for </a:t>
                      </a:r>
                      <a:r>
                        <a:rPr lang="en">
                          <a:solidFill>
                            <a:schemeClr val="lt1"/>
                          </a:solidFill>
                        </a:rPr>
                        <a:t>propagating</a:t>
                      </a:r>
                      <a:r>
                        <a:rPr lang="en">
                          <a:solidFill>
                            <a:schemeClr val="lt1"/>
                          </a:solidFill>
                        </a:rPr>
                        <a:t> the loss back from VAE</a:t>
                      </a:r>
                      <a:endParaRPr>
                        <a:solidFill>
                          <a:schemeClr val="lt1"/>
                        </a:solidFill>
                      </a:endParaRPr>
                    </a:p>
                  </a:txBody>
                  <a:tcPr marT="91425" marB="91425" marR="91425" marL="91425"/>
                </a:tc>
              </a:tr>
            </a:tbl>
          </a:graphicData>
        </a:graphic>
      </p:graphicFrame>
      <p:sp>
        <p:nvSpPr>
          <p:cNvPr id="327" name="Google Shape;327;p44"/>
          <p:cNvSpPr txBox="1"/>
          <p:nvPr/>
        </p:nvSpPr>
        <p:spPr>
          <a:xfrm>
            <a:off x="260900" y="1283450"/>
            <a:ext cx="7138800" cy="431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7F7F8"/>
              </a:buClr>
              <a:buSzPts val="1400"/>
              <a:buFont typeface="Maven Pro"/>
              <a:buChar char="●"/>
            </a:pPr>
            <a:r>
              <a:rPr lang="en" sz="1600">
                <a:solidFill>
                  <a:schemeClr val="lt1"/>
                </a:solidFill>
                <a:latin typeface="Roboto"/>
                <a:ea typeface="Roboto"/>
                <a:cs typeface="Roboto"/>
                <a:sym typeface="Roboto"/>
              </a:rPr>
              <a:t>Code contributor: ashawky from GitHub</a:t>
            </a:r>
            <a:endParaRPr sz="1600">
              <a:solidFill>
                <a:schemeClr val="lt1"/>
              </a:solidFill>
              <a:latin typeface="Roboto"/>
              <a:ea typeface="Roboto"/>
              <a:cs typeface="Roboto"/>
              <a:sym typeface="Roboto"/>
            </a:endParaRPr>
          </a:p>
        </p:txBody>
      </p:sp>
      <p:pic>
        <p:nvPicPr>
          <p:cNvPr id="328" name="Google Shape;328;p44"/>
          <p:cNvPicPr preferRelativeResize="0"/>
          <p:nvPr/>
        </p:nvPicPr>
        <p:blipFill>
          <a:blip r:embed="rId3">
            <a:alphaModFix/>
          </a:blip>
          <a:stretch>
            <a:fillRect/>
          </a:stretch>
        </p:blipFill>
        <p:spPr>
          <a:xfrm>
            <a:off x="521600" y="1714550"/>
            <a:ext cx="5063945" cy="69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5"/>
          <p:cNvSpPr txBox="1"/>
          <p:nvPr>
            <p:ph idx="2" type="title"/>
          </p:nvPr>
        </p:nvSpPr>
        <p:spPr>
          <a:xfrm>
            <a:off x="7219075" y="441650"/>
            <a:ext cx="1681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01.6</a:t>
            </a:r>
            <a:endParaRPr/>
          </a:p>
        </p:txBody>
      </p:sp>
      <p:sp>
        <p:nvSpPr>
          <p:cNvPr id="334" name="Google Shape;334;p45"/>
          <p:cNvSpPr txBox="1"/>
          <p:nvPr>
            <p:ph type="title"/>
          </p:nvPr>
        </p:nvSpPr>
        <p:spPr>
          <a:xfrm>
            <a:off x="471600" y="631850"/>
            <a:ext cx="7704000" cy="6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Why DreamFusion?</a:t>
            </a:r>
            <a:endParaRPr sz="3000"/>
          </a:p>
        </p:txBody>
      </p:sp>
      <p:sp>
        <p:nvSpPr>
          <p:cNvPr id="335" name="Google Shape;335;p45"/>
          <p:cNvSpPr txBox="1"/>
          <p:nvPr>
            <p:ph type="title"/>
          </p:nvPr>
        </p:nvSpPr>
        <p:spPr>
          <a:xfrm>
            <a:off x="394675" y="1764650"/>
            <a:ext cx="8505900" cy="2905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DreamFusion's promising approach to text-to-3D synthesis</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Extra dimension compared to </a:t>
            </a:r>
            <a:r>
              <a:rPr lang="en" sz="2400">
                <a:latin typeface="Roboto"/>
                <a:ea typeface="Roboto"/>
                <a:cs typeface="Roboto"/>
                <a:sym typeface="Roboto"/>
              </a:rPr>
              <a:t>traditional</a:t>
            </a:r>
            <a:r>
              <a:rPr lang="en" sz="2400">
                <a:latin typeface="Roboto"/>
                <a:ea typeface="Roboto"/>
                <a:cs typeface="Roboto"/>
                <a:sym typeface="Roboto"/>
              </a:rPr>
              <a:t> text-to-2D synthesis</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Expands potential applications of text-to-image synthesis</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Aims to explore possibilities and boundaries of 3D modeling</a:t>
            </a:r>
            <a:endParaRPr sz="2400">
              <a:latin typeface="Roboto"/>
              <a:ea typeface="Roboto"/>
              <a:cs typeface="Roboto"/>
              <a:sym typeface="Roboto"/>
            </a:endParaRPr>
          </a:p>
          <a:p>
            <a:pPr indent="0" lvl="0" marL="914400" rtl="0" algn="l">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